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comments/modernComment_11C_FEA8A66F.xml" ContentType="application/vnd.ms-powerpoint.comment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omments/modernComment_1499_6CAB3F1.xml" ContentType="application/vnd.ms-powerpoint.comments+xml"/>
  <Override PartName="/ppt/comments/modernComment_149C_ECB9CB3E.xml" ContentType="application/vnd.ms-powerpoint.comment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omments/modernComment_149D_C99C4622.xml" ContentType="application/vnd.ms-powerpoint.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comments/modernComment_14B2_DE1F0585.xml" ContentType="application/vnd.ms-powerpoint.comment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omments/modernComment_1495_E9DB02DA.xml" ContentType="application/vnd.ms-powerpoint.comments+xml"/>
  <Override PartName="/ppt/notesSlides/notesSlide12.xml" ContentType="application/vnd.openxmlformats-officedocument.presentationml.notesSlide+xml"/>
  <Override PartName="/ppt/comments/modernComment_1485_FD227F97.xml" ContentType="application/vnd.ms-powerpoint.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omments/modernComment_14B9_171AC9B.xml" ContentType="application/vnd.ms-powerpoint.comments+xml"/>
  <Override PartName="/ppt/notesSlides/notesSlide18.xml" ContentType="application/vnd.openxmlformats-officedocument.presentationml.notesSlide+xml"/>
  <Override PartName="/ppt/comments/modernComment_154_C771A493.xml" ContentType="application/vnd.ms-powerpoint.comment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86" r:id="rId2"/>
  </p:sldMasterIdLst>
  <p:notesMasterIdLst>
    <p:notesMasterId r:id="rId43"/>
  </p:notesMasterIdLst>
  <p:sldIdLst>
    <p:sldId id="262" r:id="rId3"/>
    <p:sldId id="5329" r:id="rId4"/>
    <p:sldId id="331" r:id="rId5"/>
    <p:sldId id="5252" r:id="rId6"/>
    <p:sldId id="284" r:id="rId7"/>
    <p:sldId id="5255" r:id="rId8"/>
    <p:sldId id="5302" r:id="rId9"/>
    <p:sldId id="5275" r:id="rId10"/>
    <p:sldId id="5273" r:id="rId11"/>
    <p:sldId id="5276" r:id="rId12"/>
    <p:sldId id="5317" r:id="rId13"/>
    <p:sldId id="5318" r:id="rId14"/>
    <p:sldId id="5277" r:id="rId15"/>
    <p:sldId id="5315" r:id="rId16"/>
    <p:sldId id="5319" r:id="rId17"/>
    <p:sldId id="5320" r:id="rId18"/>
    <p:sldId id="5308" r:id="rId19"/>
    <p:sldId id="5321" r:id="rId20"/>
    <p:sldId id="5322" r:id="rId21"/>
    <p:sldId id="5323" r:id="rId22"/>
    <p:sldId id="5327" r:id="rId23"/>
    <p:sldId id="5328" r:id="rId24"/>
    <p:sldId id="5325" r:id="rId25"/>
    <p:sldId id="5298" r:id="rId26"/>
    <p:sldId id="5326" r:id="rId27"/>
    <p:sldId id="5268" r:id="rId28"/>
    <p:sldId id="5262" r:id="rId29"/>
    <p:sldId id="5269" r:id="rId30"/>
    <p:sldId id="5253" r:id="rId31"/>
    <p:sldId id="5309" r:id="rId32"/>
    <p:sldId id="5303" r:id="rId33"/>
    <p:sldId id="5284" r:id="rId34"/>
    <p:sldId id="5265" r:id="rId35"/>
    <p:sldId id="5295" r:id="rId36"/>
    <p:sldId id="5285" r:id="rId37"/>
    <p:sldId id="5305" r:id="rId38"/>
    <p:sldId id="340" r:id="rId39"/>
    <p:sldId id="5311" r:id="rId40"/>
    <p:sldId id="260" r:id="rId41"/>
    <p:sldId id="261" r:id="rId42"/>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9" userDrawn="1">
          <p15:clr>
            <a:srgbClr val="A4A3A4"/>
          </p15:clr>
        </p15:guide>
        <p15:guide id="2" pos="302"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908E10B-0406-FAD7-839F-410F72876A1F}" name="Ian Kirkpatrick" initials="IK" userId="S::br062@cummins.com::38ce2671-6e2d-4ba9-bbc7-046a5cc6916e" providerId="AD"/>
  <p188:author id="{78DFE4CD-76D9-20CF-DA00-C473A2C685D1}" name="Sirma Subasi" initials="SS" userId="S::ue188@cummins.com::1925fcd2-6cb7-4c97-b6d3-31adeb397a55"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hris Block" initials="CB" lastIdx="2" clrIdx="0">
    <p:extLst>
      <p:ext uri="{19B8F6BF-5375-455C-9EA6-DF929625EA0E}">
        <p15:presenceInfo xmlns:p15="http://schemas.microsoft.com/office/powerpoint/2012/main" userId="S-1-5-21-2059803733-72578707-1895170660-140078" providerId="AD"/>
      </p:ext>
    </p:extLst>
  </p:cmAuthor>
  <p:cmAuthor id="2" name="Nicholas Wojdyla" initials="NW [2]" lastIdx="5" clrIdx="1">
    <p:extLst>
      <p:ext uri="{19B8F6BF-5375-455C-9EA6-DF929625EA0E}">
        <p15:presenceInfo xmlns:p15="http://schemas.microsoft.com/office/powerpoint/2012/main" userId="S::kd187@cummins.com::c9f66b3d-a542-4995-8b24-43295dc178c7" providerId="AD"/>
      </p:ext>
    </p:extLst>
  </p:cmAuthor>
  <p:cmAuthor id="3" name="Amanda Putzke" initials="AP" lastIdx="9" clrIdx="2">
    <p:extLst>
      <p:ext uri="{19B8F6BF-5375-455C-9EA6-DF929625EA0E}">
        <p15:presenceInfo xmlns:p15="http://schemas.microsoft.com/office/powerpoint/2012/main" userId="S-1-5-21-2059803733-72578707-1895170660-105730" providerId="AD"/>
      </p:ext>
    </p:extLst>
  </p:cmAuthor>
  <p:cmAuthor id="4" name="Asia L Jernigan" initials="ALJ" lastIdx="11" clrIdx="3">
    <p:extLst>
      <p:ext uri="{19B8F6BF-5375-455C-9EA6-DF929625EA0E}">
        <p15:presenceInfo xmlns:p15="http://schemas.microsoft.com/office/powerpoint/2012/main" userId="S-1-5-21-2059803733-72578707-1895170660-10860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A281C"/>
    <a:srgbClr val="F9D3D0"/>
    <a:srgbClr val="D9D9D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056A55F-5A55-74E0-BA3C-22D1C1332DA9}" v="8" dt="2023-05-31T13:02:49.866"/>
    <p1510:client id="{11117CED-5216-47DF-8344-E78EE43C4CEE}" v="3451" vWet="3452" dt="2023-05-30T21:35:07.225"/>
    <p1510:client id="{58DB43BA-6B3F-9442-C9FC-6E3E536CB016}" v="12" dt="2023-05-30T13:46:19.620"/>
    <p1510:client id="{6A991B74-0751-C069-77B1-9C138BEE4512}" v="17" dt="2023-05-30T15:48:36.491"/>
    <p1510:client id="{A8C5B198-6F16-441D-819A-B4360077722A}" v="111" dt="2023-05-30T21:36:38.094"/>
    <p1510:client id="{F50BC727-5D00-DCC7-A8DA-251512955128}" v="111" dt="2023-05-30T16:05:07.132"/>
    <p1510:client id="{FCFBEA82-A26F-45E9-80E3-9EEB552D324A}" v="145" dt="2023-05-31T13:09:54.46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19"/>
        <p:guide pos="302"/>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heme" Target="theme/theme1.xml"/><Relationship Id="rId50" Type="http://schemas.microsoft.com/office/2018/10/relationships/authors" Targe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commentAuthors" Target="commentAuthor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s>
</file>

<file path=ppt/comments/modernComment_11C_FEA8A66F.xml><?xml version="1.0" encoding="utf-8"?>
<p188:cmLst xmlns:a="http://schemas.openxmlformats.org/drawingml/2006/main" xmlns:r="http://schemas.openxmlformats.org/officeDocument/2006/relationships" xmlns:p188="http://schemas.microsoft.com/office/powerpoint/2018/8/main">
  <p188:cm id="{01A16D5F-FB3E-4C1F-83A2-F62876D8A624}" authorId="{78DFE4CD-76D9-20CF-DA00-C473A2C685D1}" created="2023-05-25T00:07:55.441">
    <ac:deMkLst xmlns:ac="http://schemas.microsoft.com/office/drawing/2013/main/command">
      <pc:docMk xmlns:pc="http://schemas.microsoft.com/office/powerpoint/2013/main/command"/>
      <pc:sldMk xmlns:pc="http://schemas.microsoft.com/office/powerpoint/2013/main/command" cId="4272465519" sldId="284"/>
      <ac:spMk id="6" creationId="{6E9F4676-40C1-9C19-A89E-1198A242CDD3}"/>
    </ac:deMkLst>
    <p188:txBody>
      <a:bodyPr/>
      <a:lstStyle/>
      <a:p>
        <a:r>
          <a:rPr lang="en-US"/>
          <a:t>FYI: There will be two versions of the same deck:
1-AE version includes all information, it also has the training for dealers for the Aes awareness
2-Dealer version: will JUST include the dealer's training-no training regarding the AE salesforce</a:t>
        </a:r>
      </a:p>
    </p188:txBody>
  </p188:cm>
</p188:cmLst>
</file>

<file path=ppt/comments/modernComment_1485_FD227F97.xml><?xml version="1.0" encoding="utf-8"?>
<p188:cmLst xmlns:a="http://schemas.openxmlformats.org/drawingml/2006/main" xmlns:r="http://schemas.openxmlformats.org/officeDocument/2006/relationships" xmlns:p188="http://schemas.microsoft.com/office/powerpoint/2018/8/main">
  <p188:cm id="{7134F267-1037-4B12-8AA2-F83A26302975}" authorId="{78DFE4CD-76D9-20CF-DA00-C473A2C685D1}" created="2023-05-26T19:09:28.734">
    <ac:txMkLst xmlns:ac="http://schemas.microsoft.com/office/drawing/2013/main/command">
      <pc:docMk xmlns:pc="http://schemas.microsoft.com/office/powerpoint/2013/main/command"/>
      <pc:sldMk xmlns:pc="http://schemas.microsoft.com/office/powerpoint/2013/main/command" cId="4246896535" sldId="5253"/>
      <ac:spMk id="8" creationId="{341BA425-470D-9AFF-FD12-D3E828C9E5E6}"/>
      <ac:txMk cp="307" len="14">
        <ac:context len="695" hash="1147862108"/>
      </ac:txMk>
    </ac:txMkLst>
    <p188:pos x="2301875" y="1010722"/>
    <p188:txBody>
      <a:bodyPr/>
      <a:lstStyle/>
      <a:p>
        <a:r>
          <a:rPr lang="en-US"/>
          <a:t>Could not be sure if this is the wording for that?</a:t>
        </a:r>
      </a:p>
    </p188:txBody>
  </p188:cm>
</p188:cmLst>
</file>

<file path=ppt/comments/modernComment_1495_E9DB02DA.xml><?xml version="1.0" encoding="utf-8"?>
<p188:cmLst xmlns:a="http://schemas.openxmlformats.org/drawingml/2006/main" xmlns:r="http://schemas.openxmlformats.org/officeDocument/2006/relationships" xmlns:p188="http://schemas.microsoft.com/office/powerpoint/2018/8/main">
  <p188:cm id="{C2492928-EEB7-4D21-AFAE-87BEFD3AC41E}" authorId="{78DFE4CD-76D9-20CF-DA00-C473A2C685D1}" created="2023-05-23T02:21:59.836">
    <ac:deMkLst xmlns:ac="http://schemas.microsoft.com/office/drawing/2013/main/command">
      <pc:docMk xmlns:pc="http://schemas.microsoft.com/office/powerpoint/2013/main/command"/>
      <pc:sldMk xmlns:pc="http://schemas.microsoft.com/office/powerpoint/2013/main/command" cId="3923444442" sldId="5269"/>
      <ac:picMk id="6" creationId="{97156E1F-76A6-FD36-1723-838B9F342150}"/>
    </ac:deMkLst>
    <p188:replyLst/>
    <p188:txBody>
      <a:bodyPr/>
      <a:lstStyle/>
      <a:p>
        <a:r>
          <a:rPr lang="en-US"/>
          <a:t>Screenshots to be updated on the 1st</a:t>
        </a:r>
      </a:p>
    </p188:txBody>
  </p188:cm>
</p188:cmLst>
</file>

<file path=ppt/comments/modernComment_1499_6CAB3F1.xml><?xml version="1.0" encoding="utf-8"?>
<p188:cmLst xmlns:a="http://schemas.openxmlformats.org/drawingml/2006/main" xmlns:r="http://schemas.openxmlformats.org/officeDocument/2006/relationships" xmlns:p188="http://schemas.microsoft.com/office/powerpoint/2018/8/main">
  <p188:cm id="{2E61E46C-88AA-486D-B8B2-867A875996AD}" authorId="{78DFE4CD-76D9-20CF-DA00-C473A2C685D1}" created="2023-05-25T00:08:39.290">
    <pc:sldMkLst xmlns:pc="http://schemas.microsoft.com/office/powerpoint/2013/main/command">
      <pc:docMk/>
      <pc:sldMk cId="113947633" sldId="5273"/>
    </pc:sldMkLst>
    <p188:txBody>
      <a:bodyPr/>
      <a:lstStyle/>
      <a:p>
        <a:r>
          <a:rPr lang="en-US"/>
          <a:t>New Screenshot</a:t>
        </a:r>
      </a:p>
    </p188:txBody>
  </p188:cm>
</p188:cmLst>
</file>

<file path=ppt/comments/modernComment_149C_ECB9CB3E.xml><?xml version="1.0" encoding="utf-8"?>
<p188:cmLst xmlns:a="http://schemas.openxmlformats.org/drawingml/2006/main" xmlns:r="http://schemas.openxmlformats.org/officeDocument/2006/relationships" xmlns:p188="http://schemas.microsoft.com/office/powerpoint/2018/8/main">
  <p188:cm id="{2862B6F1-250D-4E6A-955D-081350A77730}" authorId="{78DFE4CD-76D9-20CF-DA00-C473A2C685D1}" created="2023-05-24T01:29:33.617">
    <ac:deMkLst xmlns:ac="http://schemas.microsoft.com/office/drawing/2013/main/command">
      <pc:docMk xmlns:pc="http://schemas.microsoft.com/office/powerpoint/2013/main/command"/>
      <pc:sldMk xmlns:pc="http://schemas.microsoft.com/office/powerpoint/2013/main/command" cId="3971599166" sldId="5276"/>
      <ac:picMk id="5" creationId="{645F4252-BBF3-6655-A450-2CB21BDCC928}"/>
    </ac:deMkLst>
    <p188:txBody>
      <a:bodyPr/>
      <a:lstStyle/>
      <a:p>
        <a:r>
          <a:rPr lang="en-US"/>
          <a:t>New Screenshot </a:t>
        </a:r>
      </a:p>
    </p188:txBody>
  </p188:cm>
</p188:cmLst>
</file>

<file path=ppt/comments/modernComment_149D_C99C4622.xml><?xml version="1.0" encoding="utf-8"?>
<p188:cmLst xmlns:a="http://schemas.openxmlformats.org/drawingml/2006/main" xmlns:r="http://schemas.openxmlformats.org/officeDocument/2006/relationships" xmlns:p188="http://schemas.microsoft.com/office/powerpoint/2018/8/main">
  <p188:cm id="{D1991875-C2E7-4E32-89F3-D40A3C9D48F3}" authorId="{78DFE4CD-76D9-20CF-DA00-C473A2C685D1}" created="2023-05-24T01:29:51.656">
    <ac:deMkLst xmlns:ac="http://schemas.microsoft.com/office/drawing/2013/main/command">
      <pc:docMk xmlns:pc="http://schemas.microsoft.com/office/powerpoint/2013/main/command"/>
      <pc:sldMk xmlns:pc="http://schemas.microsoft.com/office/powerpoint/2013/main/command" cId="3382461986" sldId="5277"/>
      <ac:picMk id="5" creationId="{9AA7A623-59C6-B3ED-4113-4984166A62D6}"/>
    </ac:deMkLst>
    <p188:txBody>
      <a:bodyPr/>
      <a:lstStyle/>
      <a:p>
        <a:r>
          <a:rPr lang="en-US"/>
          <a:t>New Screenshot</a:t>
        </a:r>
      </a:p>
    </p188:txBody>
  </p188:cm>
</p188:cmLst>
</file>

<file path=ppt/comments/modernComment_14B2_DE1F0585.xml><?xml version="1.0" encoding="utf-8"?>
<p188:cmLst xmlns:a="http://schemas.openxmlformats.org/drawingml/2006/main" xmlns:r="http://schemas.openxmlformats.org/officeDocument/2006/relationships" xmlns:p188="http://schemas.microsoft.com/office/powerpoint/2018/8/main">
  <p188:cm id="{34F459D2-A9A4-44F7-A687-25C77CB21567}" authorId="{78DFE4CD-76D9-20CF-DA00-C473A2C685D1}" created="2023-05-26T17:28:11.273">
    <ac:deMkLst xmlns:ac="http://schemas.microsoft.com/office/drawing/2013/main/command">
      <pc:docMk xmlns:pc="http://schemas.microsoft.com/office/powerpoint/2013/main/command"/>
      <pc:sldMk xmlns:pc="http://schemas.microsoft.com/office/powerpoint/2013/main/command" cId="3726574981" sldId="5298"/>
      <ac:picMk id="9" creationId="{74719506-0719-2078-4DA6-C248B050659A}"/>
    </ac:deMkLst>
    <p188:txBody>
      <a:bodyPr/>
      <a:lstStyle/>
      <a:p>
        <a:r>
          <a:rPr lang="en-US"/>
          <a:t>Fix lead threshold</a:t>
        </a:r>
      </a:p>
    </p188:txBody>
  </p188:cm>
</p188:cmLst>
</file>

<file path=ppt/comments/modernComment_14B9_171AC9B.xml><?xml version="1.0" encoding="utf-8"?>
<p188:cmLst xmlns:a="http://schemas.openxmlformats.org/drawingml/2006/main" xmlns:r="http://schemas.openxmlformats.org/officeDocument/2006/relationships" xmlns:p188="http://schemas.microsoft.com/office/powerpoint/2018/8/main">
  <p188:cm id="{8C15D30C-80FC-4A58-A25F-3DE1705A1DB6}" authorId="{78DFE4CD-76D9-20CF-DA00-C473A2C685D1}" created="2023-05-26T18:51:29.746">
    <ac:deMkLst xmlns:ac="http://schemas.microsoft.com/office/drawing/2013/main/command">
      <pc:docMk xmlns:pc="http://schemas.microsoft.com/office/powerpoint/2013/main/command"/>
      <pc:sldMk xmlns:pc="http://schemas.microsoft.com/office/powerpoint/2013/main/command" cId="24226971" sldId="5305"/>
      <ac:spMk id="4" creationId="{5A394CD5-640B-49A9-A97C-CCFC6D6BE931}"/>
    </ac:deMkLst>
    <p188:txBody>
      <a:bodyPr/>
      <a:lstStyle/>
      <a:p>
        <a:r>
          <a:rPr lang="en-US"/>
          <a:t>List needs to be refined
-eliminate the duplicate of 'others'
-what does system made it rejected mean?
….</a:t>
        </a:r>
      </a:p>
    </p188:txBody>
  </p188:cm>
</p188:cmLst>
</file>

<file path=ppt/comments/modernComment_154_C771A493.xml><?xml version="1.0" encoding="utf-8"?>
<p188:cmLst xmlns:a="http://schemas.openxmlformats.org/drawingml/2006/main" xmlns:r="http://schemas.openxmlformats.org/officeDocument/2006/relationships" xmlns:p188="http://schemas.microsoft.com/office/powerpoint/2018/8/main">
  <p188:cm id="{B17B6520-A1CB-4BA9-BAFD-DE334588C333}" authorId="{78DFE4CD-76D9-20CF-DA00-C473A2C685D1}" created="2023-05-25T16:40:52.802">
    <ac:deMkLst xmlns:ac="http://schemas.microsoft.com/office/drawing/2013/main/command">
      <pc:docMk xmlns:pc="http://schemas.microsoft.com/office/powerpoint/2013/main/command"/>
      <pc:sldMk xmlns:pc="http://schemas.microsoft.com/office/powerpoint/2013/main/command" cId="3346113683" sldId="340"/>
      <ac:spMk id="3" creationId="{ADDCC5E5-D582-0B17-CC7F-588AFCAD77F8}"/>
    </ac:deMkLst>
    <p188:txBody>
      <a:bodyPr/>
      <a:lstStyle/>
      <a:p>
        <a:r>
          <a:rPr lang="en-US"/>
          <a:t>Anything else to be added to this slide?</a:t>
        </a:r>
      </a:p>
    </p188:txBody>
  </p188:cm>
</p188:cmLst>
</file>

<file path=ppt/diagrams/_rels/data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_rels/drawing1.xml.rels><?xml version="1.0" encoding="UTF-8" standalone="yes"?>
<Relationships xmlns="http://schemas.openxmlformats.org/package/2006/relationships"><Relationship Id="rId8" Type="http://schemas.openxmlformats.org/officeDocument/2006/relationships/image" Target="../media/image15.svg"/><Relationship Id="rId13" Type="http://schemas.openxmlformats.org/officeDocument/2006/relationships/image" Target="../media/image20.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19.svg"/><Relationship Id="rId2" Type="http://schemas.openxmlformats.org/officeDocument/2006/relationships/image" Target="../media/image9.svg"/><Relationship Id="rId1" Type="http://schemas.openxmlformats.org/officeDocument/2006/relationships/image" Target="../media/image8.png"/><Relationship Id="rId6" Type="http://schemas.openxmlformats.org/officeDocument/2006/relationships/image" Target="../media/image13.svg"/><Relationship Id="rId11" Type="http://schemas.openxmlformats.org/officeDocument/2006/relationships/image" Target="../media/image18.png"/><Relationship Id="rId5" Type="http://schemas.openxmlformats.org/officeDocument/2006/relationships/image" Target="../media/image12.png"/><Relationship Id="rId10" Type="http://schemas.openxmlformats.org/officeDocument/2006/relationships/image" Target="../media/image17.svg"/><Relationship Id="rId4" Type="http://schemas.openxmlformats.org/officeDocument/2006/relationships/image" Target="../media/image11.svg"/><Relationship Id="rId9" Type="http://schemas.openxmlformats.org/officeDocument/2006/relationships/image" Target="../media/image16.png"/><Relationship Id="rId14" Type="http://schemas.openxmlformats.org/officeDocument/2006/relationships/image" Target="../media/image21.svg"/></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5311B79-ECA7-4BC0-AAF3-E8CDC22B5AE1}" type="doc">
      <dgm:prSet loTypeId="urn:microsoft.com/office/officeart/2018/2/layout/IconLabelList" loCatId="icon" qsTypeId="urn:microsoft.com/office/officeart/2005/8/quickstyle/simple1" qsCatId="simple" csTypeId="urn:microsoft.com/office/officeart/2005/8/colors/accent2_2" csCatId="accent2" phldr="1"/>
      <dgm:spPr/>
      <dgm:t>
        <a:bodyPr/>
        <a:lstStyle/>
        <a:p>
          <a:endParaRPr lang="en-US"/>
        </a:p>
      </dgm:t>
    </dgm:pt>
    <dgm:pt modelId="{25217DDA-D0EE-4C89-AC9B-CBB399E21A43}">
      <dgm:prSet custT="1"/>
      <dgm:spPr/>
      <dgm:t>
        <a:bodyPr/>
        <a:lstStyle/>
        <a:p>
          <a:pPr>
            <a:lnSpc>
              <a:spcPct val="100000"/>
            </a:lnSpc>
          </a:pPr>
          <a:r>
            <a:rPr lang="en-GB" sz="1600" b="0" i="0" baseline="0"/>
            <a:t>Enable Lead Management to Salesforce</a:t>
          </a:r>
          <a:endParaRPr lang="en-US" sz="1600"/>
        </a:p>
      </dgm:t>
    </dgm:pt>
    <dgm:pt modelId="{772CB034-0911-45BC-9478-1CCE61911E04}" type="parTrans" cxnId="{E29F26A6-F668-4ED1-9306-76463AEACBDD}">
      <dgm:prSet/>
      <dgm:spPr/>
      <dgm:t>
        <a:bodyPr/>
        <a:lstStyle/>
        <a:p>
          <a:endParaRPr lang="en-US" sz="2400"/>
        </a:p>
      </dgm:t>
    </dgm:pt>
    <dgm:pt modelId="{7AFE2D6E-DE9B-4AD8-AA9D-03C50B893F6B}" type="sibTrans" cxnId="{E29F26A6-F668-4ED1-9306-76463AEACBDD}">
      <dgm:prSet/>
      <dgm:spPr/>
      <dgm:t>
        <a:bodyPr/>
        <a:lstStyle/>
        <a:p>
          <a:endParaRPr lang="en-US" sz="2400"/>
        </a:p>
      </dgm:t>
    </dgm:pt>
    <dgm:pt modelId="{7DCBE7BB-368B-424B-99CD-5FA59D3C3B7F}">
      <dgm:prSet custT="1"/>
      <dgm:spPr/>
      <dgm:t>
        <a:bodyPr/>
        <a:lstStyle/>
        <a:p>
          <a:pPr>
            <a:lnSpc>
              <a:spcPct val="100000"/>
            </a:lnSpc>
          </a:pPr>
          <a:r>
            <a:rPr lang="en-GB" sz="1600" b="0" i="0" baseline="0"/>
            <a:t>Discontinue existing platform</a:t>
          </a:r>
          <a:endParaRPr lang="en-US" sz="1600"/>
        </a:p>
      </dgm:t>
    </dgm:pt>
    <dgm:pt modelId="{470C4719-DB17-46D5-A916-165E9927C2D9}" type="parTrans" cxnId="{2C7512C2-C563-41B1-89DF-600F038EF96F}">
      <dgm:prSet/>
      <dgm:spPr/>
      <dgm:t>
        <a:bodyPr/>
        <a:lstStyle/>
        <a:p>
          <a:endParaRPr lang="en-US" sz="2400"/>
        </a:p>
      </dgm:t>
    </dgm:pt>
    <dgm:pt modelId="{CE0D4F59-48F8-40E9-B756-0F2CA78B4144}" type="sibTrans" cxnId="{2C7512C2-C563-41B1-89DF-600F038EF96F}">
      <dgm:prSet/>
      <dgm:spPr/>
      <dgm:t>
        <a:bodyPr/>
        <a:lstStyle/>
        <a:p>
          <a:endParaRPr lang="en-US" sz="2400"/>
        </a:p>
      </dgm:t>
    </dgm:pt>
    <dgm:pt modelId="{A86A3CFF-C31A-43E2-A71C-74E3A0C219D3}">
      <dgm:prSet custT="1"/>
      <dgm:spPr/>
      <dgm:t>
        <a:bodyPr/>
        <a:lstStyle/>
        <a:p>
          <a:pPr>
            <a:lnSpc>
              <a:spcPct val="100000"/>
            </a:lnSpc>
          </a:pPr>
          <a:r>
            <a:rPr lang="en-GB" sz="1600" b="0" i="0" baseline="0"/>
            <a:t>Increase productivity through creating</a:t>
          </a:r>
          <a:r>
            <a:rPr lang="en-US" sz="1600" b="0" i="0"/>
            <a:t> the ability to track lead quality and conversion success</a:t>
          </a:r>
          <a:endParaRPr lang="en-US" sz="1600"/>
        </a:p>
      </dgm:t>
    </dgm:pt>
    <dgm:pt modelId="{FD74DDD1-0485-4EFC-8299-C78171A848DB}" type="parTrans" cxnId="{7F8BB68F-CBC2-4578-9D98-D4A6BF426984}">
      <dgm:prSet/>
      <dgm:spPr/>
      <dgm:t>
        <a:bodyPr/>
        <a:lstStyle/>
        <a:p>
          <a:endParaRPr lang="en-US" sz="2400"/>
        </a:p>
      </dgm:t>
    </dgm:pt>
    <dgm:pt modelId="{12982313-7182-4B7A-8C4E-517AA799F404}" type="sibTrans" cxnId="{7F8BB68F-CBC2-4578-9D98-D4A6BF426984}">
      <dgm:prSet/>
      <dgm:spPr/>
      <dgm:t>
        <a:bodyPr/>
        <a:lstStyle/>
        <a:p>
          <a:endParaRPr lang="en-US" sz="2400"/>
        </a:p>
      </dgm:t>
    </dgm:pt>
    <dgm:pt modelId="{7C17EED2-1FA7-4FAD-9E3E-81EFB7CA36FC}">
      <dgm:prSet custT="1"/>
      <dgm:spPr/>
      <dgm:t>
        <a:bodyPr/>
        <a:lstStyle/>
        <a:p>
          <a:pPr>
            <a:lnSpc>
              <a:spcPct val="100000"/>
            </a:lnSpc>
          </a:pPr>
          <a:r>
            <a:rPr lang="en-GB" sz="1600" b="0" i="0" baseline="0"/>
            <a:t>Automate business process and Enable channel efficiency</a:t>
          </a:r>
          <a:endParaRPr lang="en-US" sz="1600"/>
        </a:p>
      </dgm:t>
    </dgm:pt>
    <dgm:pt modelId="{7A6A5D41-8AE1-47DA-84FC-5345ADC714E1}" type="parTrans" cxnId="{7DC1F64F-6B8B-4728-9F5B-CA40D130E563}">
      <dgm:prSet/>
      <dgm:spPr/>
      <dgm:t>
        <a:bodyPr/>
        <a:lstStyle/>
        <a:p>
          <a:endParaRPr lang="en-US" sz="2400"/>
        </a:p>
      </dgm:t>
    </dgm:pt>
    <dgm:pt modelId="{57CFD01D-A547-4EE5-B8EB-480A99EBD605}" type="sibTrans" cxnId="{7DC1F64F-6B8B-4728-9F5B-CA40D130E563}">
      <dgm:prSet/>
      <dgm:spPr/>
      <dgm:t>
        <a:bodyPr/>
        <a:lstStyle/>
        <a:p>
          <a:endParaRPr lang="en-US" sz="2400"/>
        </a:p>
      </dgm:t>
    </dgm:pt>
    <dgm:pt modelId="{807D2525-DDC0-4C46-AAB6-80134CEA3AC6}">
      <dgm:prSet custT="1"/>
      <dgm:spPr/>
      <dgm:t>
        <a:bodyPr/>
        <a:lstStyle/>
        <a:p>
          <a:pPr>
            <a:lnSpc>
              <a:spcPct val="100000"/>
            </a:lnSpc>
          </a:pPr>
          <a:r>
            <a:rPr lang="en-GB" sz="1600" b="0" i="0" baseline="0"/>
            <a:t>Increase sales </a:t>
          </a:r>
          <a:endParaRPr lang="en-US" sz="1600"/>
        </a:p>
      </dgm:t>
    </dgm:pt>
    <dgm:pt modelId="{4DD7A269-3C7A-479B-AC09-5048EEAC3438}" type="parTrans" cxnId="{14BBB977-6DE2-4616-A995-910E8FC71AD1}">
      <dgm:prSet/>
      <dgm:spPr/>
      <dgm:t>
        <a:bodyPr/>
        <a:lstStyle/>
        <a:p>
          <a:endParaRPr lang="en-US" sz="2400"/>
        </a:p>
      </dgm:t>
    </dgm:pt>
    <dgm:pt modelId="{D54F0380-B07F-4E8F-A338-12829F49AC99}" type="sibTrans" cxnId="{14BBB977-6DE2-4616-A995-910E8FC71AD1}">
      <dgm:prSet/>
      <dgm:spPr/>
      <dgm:t>
        <a:bodyPr/>
        <a:lstStyle/>
        <a:p>
          <a:endParaRPr lang="en-US" sz="2400"/>
        </a:p>
      </dgm:t>
    </dgm:pt>
    <dgm:pt modelId="{659ED49F-A7E5-4A51-B3DD-6A77B825DDF5}">
      <dgm:prSet custT="1"/>
      <dgm:spPr/>
      <dgm:t>
        <a:bodyPr/>
        <a:lstStyle/>
        <a:p>
          <a:pPr>
            <a:lnSpc>
              <a:spcPct val="100000"/>
            </a:lnSpc>
          </a:pPr>
          <a:r>
            <a:rPr lang="en-GB" sz="1600" b="0" i="0" baseline="0"/>
            <a:t>Enhanced data analytics and business intelligence for more informed decisions</a:t>
          </a:r>
          <a:endParaRPr lang="en-US" sz="1600"/>
        </a:p>
      </dgm:t>
    </dgm:pt>
    <dgm:pt modelId="{BDA9595B-53E1-4D37-B1C6-E56DCAC2100D}" type="parTrans" cxnId="{C9E70209-8368-429D-A8EB-5C8F7D3E3319}">
      <dgm:prSet/>
      <dgm:spPr/>
      <dgm:t>
        <a:bodyPr/>
        <a:lstStyle/>
        <a:p>
          <a:endParaRPr lang="en-US" sz="2400"/>
        </a:p>
      </dgm:t>
    </dgm:pt>
    <dgm:pt modelId="{8A49D2A6-96F3-439A-B930-A43B859BA052}" type="sibTrans" cxnId="{C9E70209-8368-429D-A8EB-5C8F7D3E3319}">
      <dgm:prSet/>
      <dgm:spPr/>
      <dgm:t>
        <a:bodyPr/>
        <a:lstStyle/>
        <a:p>
          <a:endParaRPr lang="en-US" sz="2400"/>
        </a:p>
      </dgm:t>
    </dgm:pt>
    <dgm:pt modelId="{D68668AB-B039-454A-92FB-6734085AF71B}">
      <dgm:prSet custT="1"/>
      <dgm:spPr/>
      <dgm:t>
        <a:bodyPr/>
        <a:lstStyle/>
        <a:p>
          <a:pPr>
            <a:lnSpc>
              <a:spcPct val="100000"/>
            </a:lnSpc>
          </a:pPr>
          <a:r>
            <a:rPr lang="en-GB" sz="1600" b="0" i="0" baseline="0"/>
            <a:t>Scalable to other market segments</a:t>
          </a:r>
          <a:endParaRPr lang="en-US" sz="1600"/>
        </a:p>
      </dgm:t>
    </dgm:pt>
    <dgm:pt modelId="{589ACAF6-3395-4D0C-9F09-9630820FD3A3}" type="parTrans" cxnId="{5E1CA642-A7F2-4716-87D7-D7FF954E1507}">
      <dgm:prSet/>
      <dgm:spPr/>
      <dgm:t>
        <a:bodyPr/>
        <a:lstStyle/>
        <a:p>
          <a:endParaRPr lang="en-US" sz="2400"/>
        </a:p>
      </dgm:t>
    </dgm:pt>
    <dgm:pt modelId="{48491DBB-53B4-4981-B96D-9372F34EC425}" type="sibTrans" cxnId="{5E1CA642-A7F2-4716-87D7-D7FF954E1507}">
      <dgm:prSet/>
      <dgm:spPr/>
      <dgm:t>
        <a:bodyPr/>
        <a:lstStyle/>
        <a:p>
          <a:endParaRPr lang="en-US" sz="2400"/>
        </a:p>
      </dgm:t>
    </dgm:pt>
    <dgm:pt modelId="{6E677DF9-A28E-4402-BF9B-DD0ACD5BEA5F}" type="pres">
      <dgm:prSet presAssocID="{35311B79-ECA7-4BC0-AAF3-E8CDC22B5AE1}" presName="root" presStyleCnt="0">
        <dgm:presLayoutVars>
          <dgm:dir/>
          <dgm:resizeHandles val="exact"/>
        </dgm:presLayoutVars>
      </dgm:prSet>
      <dgm:spPr/>
    </dgm:pt>
    <dgm:pt modelId="{318B5BD6-9426-4E9B-B3B8-59710A9EC4B7}" type="pres">
      <dgm:prSet presAssocID="{25217DDA-D0EE-4C89-AC9B-CBB399E21A43}" presName="compNode" presStyleCnt="0"/>
      <dgm:spPr/>
    </dgm:pt>
    <dgm:pt modelId="{ABF19D98-9A3E-43FA-A90E-FE762042D9E9}" type="pres">
      <dgm:prSet presAssocID="{25217DDA-D0EE-4C89-AC9B-CBB399E21A43}" presName="iconRect" presStyleLbl="node1" presStyleIdx="0" presStyleCnt="7"/>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User"/>
        </a:ext>
      </dgm:extLst>
    </dgm:pt>
    <dgm:pt modelId="{AF91DED4-2609-4BC8-8BDC-3C610D52F9D2}" type="pres">
      <dgm:prSet presAssocID="{25217DDA-D0EE-4C89-AC9B-CBB399E21A43}" presName="spaceRect" presStyleCnt="0"/>
      <dgm:spPr/>
    </dgm:pt>
    <dgm:pt modelId="{69D283C2-ECA5-4754-ADAB-4F1D8BB6C9EF}" type="pres">
      <dgm:prSet presAssocID="{25217DDA-D0EE-4C89-AC9B-CBB399E21A43}" presName="textRect" presStyleLbl="revTx" presStyleIdx="0" presStyleCnt="7">
        <dgm:presLayoutVars>
          <dgm:chMax val="1"/>
          <dgm:chPref val="1"/>
        </dgm:presLayoutVars>
      </dgm:prSet>
      <dgm:spPr/>
    </dgm:pt>
    <dgm:pt modelId="{43608BFA-378C-4D02-9594-17AF495BAE06}" type="pres">
      <dgm:prSet presAssocID="{7AFE2D6E-DE9B-4AD8-AA9D-03C50B893F6B}" presName="sibTrans" presStyleCnt="0"/>
      <dgm:spPr/>
    </dgm:pt>
    <dgm:pt modelId="{D7B5AFC2-44D4-4169-80AA-48FB26477C66}" type="pres">
      <dgm:prSet presAssocID="{7DCBE7BB-368B-424B-99CD-5FA59D3C3B7F}" presName="compNode" presStyleCnt="0"/>
      <dgm:spPr/>
    </dgm:pt>
    <dgm:pt modelId="{756E4E77-E2AD-4756-96BD-35115E0B54ED}" type="pres">
      <dgm:prSet presAssocID="{7DCBE7BB-368B-424B-99CD-5FA59D3C3B7F}" presName="iconRect" presStyleLbl="node1" presStyleIdx="1" presStyleCnt="7"/>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op Sign"/>
        </a:ext>
      </dgm:extLst>
    </dgm:pt>
    <dgm:pt modelId="{98A6A009-9DEF-4C3C-A08C-1816F9C7F9D1}" type="pres">
      <dgm:prSet presAssocID="{7DCBE7BB-368B-424B-99CD-5FA59D3C3B7F}" presName="spaceRect" presStyleCnt="0"/>
      <dgm:spPr/>
    </dgm:pt>
    <dgm:pt modelId="{14F14DB5-03B7-4065-B768-AC44A4815985}" type="pres">
      <dgm:prSet presAssocID="{7DCBE7BB-368B-424B-99CD-5FA59D3C3B7F}" presName="textRect" presStyleLbl="revTx" presStyleIdx="1" presStyleCnt="7">
        <dgm:presLayoutVars>
          <dgm:chMax val="1"/>
          <dgm:chPref val="1"/>
        </dgm:presLayoutVars>
      </dgm:prSet>
      <dgm:spPr/>
    </dgm:pt>
    <dgm:pt modelId="{D2A159FA-645A-40BF-BF94-EF7409A1A831}" type="pres">
      <dgm:prSet presAssocID="{CE0D4F59-48F8-40E9-B756-0F2CA78B4144}" presName="sibTrans" presStyleCnt="0"/>
      <dgm:spPr/>
    </dgm:pt>
    <dgm:pt modelId="{8E7AF268-A287-4B0F-BB13-3035719988E3}" type="pres">
      <dgm:prSet presAssocID="{A86A3CFF-C31A-43E2-A71C-74E3A0C219D3}" presName="compNode" presStyleCnt="0"/>
      <dgm:spPr/>
    </dgm:pt>
    <dgm:pt modelId="{F0E16C6B-94B6-4ECB-8EC2-C7070A330FB1}" type="pres">
      <dgm:prSet presAssocID="{A86A3CFF-C31A-43E2-A71C-74E3A0C219D3}" presName="iconRect" presStyleLbl="node1" presStyleIdx="2" presStyleCnt="7" custLinFactNeighborX="10080" custLinFactNeighborY="6431"/>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Upward trend"/>
        </a:ext>
      </dgm:extLst>
    </dgm:pt>
    <dgm:pt modelId="{B917715E-AD80-4F3D-9ABB-C2D839EC25EA}" type="pres">
      <dgm:prSet presAssocID="{A86A3CFF-C31A-43E2-A71C-74E3A0C219D3}" presName="spaceRect" presStyleCnt="0"/>
      <dgm:spPr/>
    </dgm:pt>
    <dgm:pt modelId="{CBAF6939-268D-476D-9D3A-41BDD60EFCDF}" type="pres">
      <dgm:prSet presAssocID="{A86A3CFF-C31A-43E2-A71C-74E3A0C219D3}" presName="textRect" presStyleLbl="revTx" presStyleIdx="2" presStyleCnt="7" custLinFactX="20107" custLinFactNeighborX="100000" custLinFactNeighborY="-3862">
        <dgm:presLayoutVars>
          <dgm:chMax val="1"/>
          <dgm:chPref val="1"/>
        </dgm:presLayoutVars>
      </dgm:prSet>
      <dgm:spPr/>
    </dgm:pt>
    <dgm:pt modelId="{3381BECE-1A18-4155-BFE2-7B53ECC8FEF4}" type="pres">
      <dgm:prSet presAssocID="{12982313-7182-4B7A-8C4E-517AA799F404}" presName="sibTrans" presStyleCnt="0"/>
      <dgm:spPr/>
    </dgm:pt>
    <dgm:pt modelId="{63056086-AE12-4389-AC92-1246E677ACCE}" type="pres">
      <dgm:prSet presAssocID="{7C17EED2-1FA7-4FAD-9E3E-81EFB7CA36FC}" presName="compNode" presStyleCnt="0"/>
      <dgm:spPr/>
    </dgm:pt>
    <dgm:pt modelId="{EF51F480-F664-4660-9B91-7B47C88578DF}" type="pres">
      <dgm:prSet presAssocID="{7C17EED2-1FA7-4FAD-9E3E-81EFB7CA36FC}" presName="iconRect" presStyleLbl="node1" presStyleIdx="3" presStyleCnt="7" custLinFactNeighborX="9100" custLinFactNeighborY="9648"/>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Gears"/>
        </a:ext>
      </dgm:extLst>
    </dgm:pt>
    <dgm:pt modelId="{DA0C405F-1FD4-471B-B94C-692548639878}" type="pres">
      <dgm:prSet presAssocID="{7C17EED2-1FA7-4FAD-9E3E-81EFB7CA36FC}" presName="spaceRect" presStyleCnt="0"/>
      <dgm:spPr/>
    </dgm:pt>
    <dgm:pt modelId="{18C48578-9B79-4E89-AC58-6D5C37B15594}" type="pres">
      <dgm:prSet presAssocID="{7C17EED2-1FA7-4FAD-9E3E-81EFB7CA36FC}" presName="textRect" presStyleLbl="revTx" presStyleIdx="3" presStyleCnt="7" custLinFactX="-13595" custLinFactNeighborX="-100000" custLinFactNeighborY="5072">
        <dgm:presLayoutVars>
          <dgm:chMax val="1"/>
          <dgm:chPref val="1"/>
        </dgm:presLayoutVars>
      </dgm:prSet>
      <dgm:spPr/>
    </dgm:pt>
    <dgm:pt modelId="{C4CACD82-17DB-4268-8BD3-6C60D12B8620}" type="pres">
      <dgm:prSet presAssocID="{57CFD01D-A547-4EE5-B8EB-480A99EBD605}" presName="sibTrans" presStyleCnt="0"/>
      <dgm:spPr/>
    </dgm:pt>
    <dgm:pt modelId="{D2A9E8BD-A51A-4FCF-9087-D19F20938E75}" type="pres">
      <dgm:prSet presAssocID="{807D2525-DDC0-4C46-AAB6-80134CEA3AC6}" presName="compNode" presStyleCnt="0"/>
      <dgm:spPr/>
    </dgm:pt>
    <dgm:pt modelId="{9CB3431F-3BEE-4B1B-806C-B9C591401A9E}" type="pres">
      <dgm:prSet presAssocID="{807D2525-DDC0-4C46-AAB6-80134CEA3AC6}" presName="iconRect" presStyleLbl="node1" presStyleIdx="4" presStyleCnt="7"/>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Money"/>
        </a:ext>
      </dgm:extLst>
    </dgm:pt>
    <dgm:pt modelId="{99CA6903-F9CD-4C98-BC1E-E5D77915C268}" type="pres">
      <dgm:prSet presAssocID="{807D2525-DDC0-4C46-AAB6-80134CEA3AC6}" presName="spaceRect" presStyleCnt="0"/>
      <dgm:spPr/>
    </dgm:pt>
    <dgm:pt modelId="{DAEAF26F-0CA1-4DB5-84EF-698AFACF99C9}" type="pres">
      <dgm:prSet presAssocID="{807D2525-DDC0-4C46-AAB6-80134CEA3AC6}" presName="textRect" presStyleLbl="revTx" presStyleIdx="4" presStyleCnt="7">
        <dgm:presLayoutVars>
          <dgm:chMax val="1"/>
          <dgm:chPref val="1"/>
        </dgm:presLayoutVars>
      </dgm:prSet>
      <dgm:spPr/>
    </dgm:pt>
    <dgm:pt modelId="{190F27DD-63D7-410A-BEE3-76D02DDC11A7}" type="pres">
      <dgm:prSet presAssocID="{D54F0380-B07F-4E8F-A338-12829F49AC99}" presName="sibTrans" presStyleCnt="0"/>
      <dgm:spPr/>
    </dgm:pt>
    <dgm:pt modelId="{104C20A4-13D5-47BC-9E23-1E6BFC0B2F29}" type="pres">
      <dgm:prSet presAssocID="{659ED49F-A7E5-4A51-B3DD-6A77B825DDF5}" presName="compNode" presStyleCnt="0"/>
      <dgm:spPr/>
    </dgm:pt>
    <dgm:pt modelId="{016BA66D-98E7-442B-8799-2B2367F8892A}" type="pres">
      <dgm:prSet presAssocID="{659ED49F-A7E5-4A51-B3DD-6A77B825DDF5}" presName="iconRect" presStyleLbl="node1" presStyleIdx="5" presStyleCnt="7"/>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ad with Gears"/>
        </a:ext>
      </dgm:extLst>
    </dgm:pt>
    <dgm:pt modelId="{93247F13-47CF-417F-AFE8-47C8DC2FEDBE}" type="pres">
      <dgm:prSet presAssocID="{659ED49F-A7E5-4A51-B3DD-6A77B825DDF5}" presName="spaceRect" presStyleCnt="0"/>
      <dgm:spPr/>
    </dgm:pt>
    <dgm:pt modelId="{1CEB406F-9B7A-4DE7-83A8-86EBDC800DD8}" type="pres">
      <dgm:prSet presAssocID="{659ED49F-A7E5-4A51-B3DD-6A77B825DDF5}" presName="textRect" presStyleLbl="revTx" presStyleIdx="5" presStyleCnt="7">
        <dgm:presLayoutVars>
          <dgm:chMax val="1"/>
          <dgm:chPref val="1"/>
        </dgm:presLayoutVars>
      </dgm:prSet>
      <dgm:spPr/>
    </dgm:pt>
    <dgm:pt modelId="{C5BB8977-FAEB-4DFA-84F5-E3E895FB15CE}" type="pres">
      <dgm:prSet presAssocID="{8A49D2A6-96F3-439A-B930-A43B859BA052}" presName="sibTrans" presStyleCnt="0"/>
      <dgm:spPr/>
    </dgm:pt>
    <dgm:pt modelId="{9D7B44D1-665C-4A0C-8E03-AE70D3FF0ECA}" type="pres">
      <dgm:prSet presAssocID="{D68668AB-B039-454A-92FB-6734085AF71B}" presName="compNode" presStyleCnt="0"/>
      <dgm:spPr/>
    </dgm:pt>
    <dgm:pt modelId="{85DD8A3C-1F61-4458-82BC-8502F08FD170}" type="pres">
      <dgm:prSet presAssocID="{D68668AB-B039-454A-92FB-6734085AF71B}" presName="iconRect" presStyleLbl="node1" presStyleIdx="6" presStyleCnt="7"/>
      <dgm:spPr>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a:noFill/>
        </a:ln>
      </dgm:spPr>
      <dgm:extLst>
        <a:ext uri="{E40237B7-FDA0-4F09-8148-C483321AD2D9}">
          <dgm14:cNvPr xmlns:dgm14="http://schemas.microsoft.com/office/drawing/2010/diagram" id="0" name="" descr="Circles with lines with solid fill"/>
        </a:ext>
      </dgm:extLst>
    </dgm:pt>
    <dgm:pt modelId="{10F9E107-B6B8-4567-8FC0-43CB4252269C}" type="pres">
      <dgm:prSet presAssocID="{D68668AB-B039-454A-92FB-6734085AF71B}" presName="spaceRect" presStyleCnt="0"/>
      <dgm:spPr/>
    </dgm:pt>
    <dgm:pt modelId="{69AFD9CB-D9FA-4774-AD2B-34AC34290E29}" type="pres">
      <dgm:prSet presAssocID="{D68668AB-B039-454A-92FB-6734085AF71B}" presName="textRect" presStyleLbl="revTx" presStyleIdx="6" presStyleCnt="7">
        <dgm:presLayoutVars>
          <dgm:chMax val="1"/>
          <dgm:chPref val="1"/>
        </dgm:presLayoutVars>
      </dgm:prSet>
      <dgm:spPr/>
    </dgm:pt>
  </dgm:ptLst>
  <dgm:cxnLst>
    <dgm:cxn modelId="{B217C206-9FF0-4406-A5FC-CA3EA0EA30E1}" type="presOf" srcId="{7C17EED2-1FA7-4FAD-9E3E-81EFB7CA36FC}" destId="{18C48578-9B79-4E89-AC58-6D5C37B15594}" srcOrd="0" destOrd="0" presId="urn:microsoft.com/office/officeart/2018/2/layout/IconLabelList"/>
    <dgm:cxn modelId="{C9E70209-8368-429D-A8EB-5C8F7D3E3319}" srcId="{35311B79-ECA7-4BC0-AAF3-E8CDC22B5AE1}" destId="{659ED49F-A7E5-4A51-B3DD-6A77B825DDF5}" srcOrd="5" destOrd="0" parTransId="{BDA9595B-53E1-4D37-B1C6-E56DCAC2100D}" sibTransId="{8A49D2A6-96F3-439A-B930-A43B859BA052}"/>
    <dgm:cxn modelId="{C8B60D3E-DC54-4AB7-80B6-64B60E85E552}" type="presOf" srcId="{35311B79-ECA7-4BC0-AAF3-E8CDC22B5AE1}" destId="{6E677DF9-A28E-4402-BF9B-DD0ACD5BEA5F}" srcOrd="0" destOrd="0" presId="urn:microsoft.com/office/officeart/2018/2/layout/IconLabelList"/>
    <dgm:cxn modelId="{5E1CA642-A7F2-4716-87D7-D7FF954E1507}" srcId="{35311B79-ECA7-4BC0-AAF3-E8CDC22B5AE1}" destId="{D68668AB-B039-454A-92FB-6734085AF71B}" srcOrd="6" destOrd="0" parTransId="{589ACAF6-3395-4D0C-9F09-9630820FD3A3}" sibTransId="{48491DBB-53B4-4981-B96D-9372F34EC425}"/>
    <dgm:cxn modelId="{7DC1F64F-6B8B-4728-9F5B-CA40D130E563}" srcId="{35311B79-ECA7-4BC0-AAF3-E8CDC22B5AE1}" destId="{7C17EED2-1FA7-4FAD-9E3E-81EFB7CA36FC}" srcOrd="3" destOrd="0" parTransId="{7A6A5D41-8AE1-47DA-84FC-5345ADC714E1}" sibTransId="{57CFD01D-A547-4EE5-B8EB-480A99EBD605}"/>
    <dgm:cxn modelId="{14BBB977-6DE2-4616-A995-910E8FC71AD1}" srcId="{35311B79-ECA7-4BC0-AAF3-E8CDC22B5AE1}" destId="{807D2525-DDC0-4C46-AAB6-80134CEA3AC6}" srcOrd="4" destOrd="0" parTransId="{4DD7A269-3C7A-479B-AC09-5048EEAC3438}" sibTransId="{D54F0380-B07F-4E8F-A338-12829F49AC99}"/>
    <dgm:cxn modelId="{457F3785-56D5-4F65-AF3E-4794F0EA3F46}" type="presOf" srcId="{659ED49F-A7E5-4A51-B3DD-6A77B825DDF5}" destId="{1CEB406F-9B7A-4DE7-83A8-86EBDC800DD8}" srcOrd="0" destOrd="0" presId="urn:microsoft.com/office/officeart/2018/2/layout/IconLabelList"/>
    <dgm:cxn modelId="{7F8BB68F-CBC2-4578-9D98-D4A6BF426984}" srcId="{35311B79-ECA7-4BC0-AAF3-E8CDC22B5AE1}" destId="{A86A3CFF-C31A-43E2-A71C-74E3A0C219D3}" srcOrd="2" destOrd="0" parTransId="{FD74DDD1-0485-4EFC-8299-C78171A848DB}" sibTransId="{12982313-7182-4B7A-8C4E-517AA799F404}"/>
    <dgm:cxn modelId="{E29F26A6-F668-4ED1-9306-76463AEACBDD}" srcId="{35311B79-ECA7-4BC0-AAF3-E8CDC22B5AE1}" destId="{25217DDA-D0EE-4C89-AC9B-CBB399E21A43}" srcOrd="0" destOrd="0" parTransId="{772CB034-0911-45BC-9478-1CCE61911E04}" sibTransId="{7AFE2D6E-DE9B-4AD8-AA9D-03C50B893F6B}"/>
    <dgm:cxn modelId="{2C7512C2-C563-41B1-89DF-600F038EF96F}" srcId="{35311B79-ECA7-4BC0-AAF3-E8CDC22B5AE1}" destId="{7DCBE7BB-368B-424B-99CD-5FA59D3C3B7F}" srcOrd="1" destOrd="0" parTransId="{470C4719-DB17-46D5-A916-165E9927C2D9}" sibTransId="{CE0D4F59-48F8-40E9-B756-0F2CA78B4144}"/>
    <dgm:cxn modelId="{2342DBC7-C9BC-4842-A90C-33E04DAF5CAA}" type="presOf" srcId="{D68668AB-B039-454A-92FB-6734085AF71B}" destId="{69AFD9CB-D9FA-4774-AD2B-34AC34290E29}" srcOrd="0" destOrd="0" presId="urn:microsoft.com/office/officeart/2018/2/layout/IconLabelList"/>
    <dgm:cxn modelId="{E55271CA-5877-42A9-B26B-2D2AFC4DF468}" type="presOf" srcId="{A86A3CFF-C31A-43E2-A71C-74E3A0C219D3}" destId="{CBAF6939-268D-476D-9D3A-41BDD60EFCDF}" srcOrd="0" destOrd="0" presId="urn:microsoft.com/office/officeart/2018/2/layout/IconLabelList"/>
    <dgm:cxn modelId="{B5BE23D1-0FB7-4B36-BF39-B691CAD6C05F}" type="presOf" srcId="{7DCBE7BB-368B-424B-99CD-5FA59D3C3B7F}" destId="{14F14DB5-03B7-4065-B768-AC44A4815985}" srcOrd="0" destOrd="0" presId="urn:microsoft.com/office/officeart/2018/2/layout/IconLabelList"/>
    <dgm:cxn modelId="{0002A2D4-6AE9-48E7-BF5C-F948233542B9}" type="presOf" srcId="{807D2525-DDC0-4C46-AAB6-80134CEA3AC6}" destId="{DAEAF26F-0CA1-4DB5-84EF-698AFACF99C9}" srcOrd="0" destOrd="0" presId="urn:microsoft.com/office/officeart/2018/2/layout/IconLabelList"/>
    <dgm:cxn modelId="{BAA556FF-1428-4EAF-9CCF-B9F10EE38B88}" type="presOf" srcId="{25217DDA-D0EE-4C89-AC9B-CBB399E21A43}" destId="{69D283C2-ECA5-4754-ADAB-4F1D8BB6C9EF}" srcOrd="0" destOrd="0" presId="urn:microsoft.com/office/officeart/2018/2/layout/IconLabelList"/>
    <dgm:cxn modelId="{0EE6F8F8-6CD9-4149-BE82-D2D9272BD524}" type="presParOf" srcId="{6E677DF9-A28E-4402-BF9B-DD0ACD5BEA5F}" destId="{318B5BD6-9426-4E9B-B3B8-59710A9EC4B7}" srcOrd="0" destOrd="0" presId="urn:microsoft.com/office/officeart/2018/2/layout/IconLabelList"/>
    <dgm:cxn modelId="{43571C0F-B5FD-4C60-AEFA-320D28B5159E}" type="presParOf" srcId="{318B5BD6-9426-4E9B-B3B8-59710A9EC4B7}" destId="{ABF19D98-9A3E-43FA-A90E-FE762042D9E9}" srcOrd="0" destOrd="0" presId="urn:microsoft.com/office/officeart/2018/2/layout/IconLabelList"/>
    <dgm:cxn modelId="{65E5042D-0C8E-4C3F-B630-52F20481147C}" type="presParOf" srcId="{318B5BD6-9426-4E9B-B3B8-59710A9EC4B7}" destId="{AF91DED4-2609-4BC8-8BDC-3C610D52F9D2}" srcOrd="1" destOrd="0" presId="urn:microsoft.com/office/officeart/2018/2/layout/IconLabelList"/>
    <dgm:cxn modelId="{34312FAC-31B3-4970-B62A-19201296577F}" type="presParOf" srcId="{318B5BD6-9426-4E9B-B3B8-59710A9EC4B7}" destId="{69D283C2-ECA5-4754-ADAB-4F1D8BB6C9EF}" srcOrd="2" destOrd="0" presId="urn:microsoft.com/office/officeart/2018/2/layout/IconLabelList"/>
    <dgm:cxn modelId="{27B2CD46-2CDF-457E-9C3F-5EB195593BA5}" type="presParOf" srcId="{6E677DF9-A28E-4402-BF9B-DD0ACD5BEA5F}" destId="{43608BFA-378C-4D02-9594-17AF495BAE06}" srcOrd="1" destOrd="0" presId="urn:microsoft.com/office/officeart/2018/2/layout/IconLabelList"/>
    <dgm:cxn modelId="{92A7437F-1A98-4793-B7B7-D931FC571E5E}" type="presParOf" srcId="{6E677DF9-A28E-4402-BF9B-DD0ACD5BEA5F}" destId="{D7B5AFC2-44D4-4169-80AA-48FB26477C66}" srcOrd="2" destOrd="0" presId="urn:microsoft.com/office/officeart/2018/2/layout/IconLabelList"/>
    <dgm:cxn modelId="{1B6278D7-9E13-4D54-B85D-FC76E44EE597}" type="presParOf" srcId="{D7B5AFC2-44D4-4169-80AA-48FB26477C66}" destId="{756E4E77-E2AD-4756-96BD-35115E0B54ED}" srcOrd="0" destOrd="0" presId="urn:microsoft.com/office/officeart/2018/2/layout/IconLabelList"/>
    <dgm:cxn modelId="{97717D92-5B63-4E24-A7CF-CB018B67C706}" type="presParOf" srcId="{D7B5AFC2-44D4-4169-80AA-48FB26477C66}" destId="{98A6A009-9DEF-4C3C-A08C-1816F9C7F9D1}" srcOrd="1" destOrd="0" presId="urn:microsoft.com/office/officeart/2018/2/layout/IconLabelList"/>
    <dgm:cxn modelId="{46E36FCB-24FD-4BAD-A406-F7184AD381A1}" type="presParOf" srcId="{D7B5AFC2-44D4-4169-80AA-48FB26477C66}" destId="{14F14DB5-03B7-4065-B768-AC44A4815985}" srcOrd="2" destOrd="0" presId="urn:microsoft.com/office/officeart/2018/2/layout/IconLabelList"/>
    <dgm:cxn modelId="{95F49050-CA7F-44D1-AA77-E9081069622D}" type="presParOf" srcId="{6E677DF9-A28E-4402-BF9B-DD0ACD5BEA5F}" destId="{D2A159FA-645A-40BF-BF94-EF7409A1A831}" srcOrd="3" destOrd="0" presId="urn:microsoft.com/office/officeart/2018/2/layout/IconLabelList"/>
    <dgm:cxn modelId="{E93780C8-73A7-4AA7-82F0-5627540DDEF7}" type="presParOf" srcId="{6E677DF9-A28E-4402-BF9B-DD0ACD5BEA5F}" destId="{8E7AF268-A287-4B0F-BB13-3035719988E3}" srcOrd="4" destOrd="0" presId="urn:microsoft.com/office/officeart/2018/2/layout/IconLabelList"/>
    <dgm:cxn modelId="{4B6B07EE-A3C1-4765-B135-24CEA270AC88}" type="presParOf" srcId="{8E7AF268-A287-4B0F-BB13-3035719988E3}" destId="{F0E16C6B-94B6-4ECB-8EC2-C7070A330FB1}" srcOrd="0" destOrd="0" presId="urn:microsoft.com/office/officeart/2018/2/layout/IconLabelList"/>
    <dgm:cxn modelId="{C6CFF290-9F1E-49B6-84A4-64ACE85CCDB4}" type="presParOf" srcId="{8E7AF268-A287-4B0F-BB13-3035719988E3}" destId="{B917715E-AD80-4F3D-9ABB-C2D839EC25EA}" srcOrd="1" destOrd="0" presId="urn:microsoft.com/office/officeart/2018/2/layout/IconLabelList"/>
    <dgm:cxn modelId="{935E72BF-3C6F-4BFE-9134-ED928C132242}" type="presParOf" srcId="{8E7AF268-A287-4B0F-BB13-3035719988E3}" destId="{CBAF6939-268D-476D-9D3A-41BDD60EFCDF}" srcOrd="2" destOrd="0" presId="urn:microsoft.com/office/officeart/2018/2/layout/IconLabelList"/>
    <dgm:cxn modelId="{62538C93-7A6B-494E-AE93-83977846C269}" type="presParOf" srcId="{6E677DF9-A28E-4402-BF9B-DD0ACD5BEA5F}" destId="{3381BECE-1A18-4155-BFE2-7B53ECC8FEF4}" srcOrd="5" destOrd="0" presId="urn:microsoft.com/office/officeart/2018/2/layout/IconLabelList"/>
    <dgm:cxn modelId="{F73735B2-C451-4842-B2F2-B43BA5A53267}" type="presParOf" srcId="{6E677DF9-A28E-4402-BF9B-DD0ACD5BEA5F}" destId="{63056086-AE12-4389-AC92-1246E677ACCE}" srcOrd="6" destOrd="0" presId="urn:microsoft.com/office/officeart/2018/2/layout/IconLabelList"/>
    <dgm:cxn modelId="{187B8CE7-9CFB-40BB-814B-37F9C6F0FE69}" type="presParOf" srcId="{63056086-AE12-4389-AC92-1246E677ACCE}" destId="{EF51F480-F664-4660-9B91-7B47C88578DF}" srcOrd="0" destOrd="0" presId="urn:microsoft.com/office/officeart/2018/2/layout/IconLabelList"/>
    <dgm:cxn modelId="{58803109-159D-4D50-AD5C-9B8CF4F734EC}" type="presParOf" srcId="{63056086-AE12-4389-AC92-1246E677ACCE}" destId="{DA0C405F-1FD4-471B-B94C-692548639878}" srcOrd="1" destOrd="0" presId="urn:microsoft.com/office/officeart/2018/2/layout/IconLabelList"/>
    <dgm:cxn modelId="{4540BA44-834B-4E79-997A-4A669829115A}" type="presParOf" srcId="{63056086-AE12-4389-AC92-1246E677ACCE}" destId="{18C48578-9B79-4E89-AC58-6D5C37B15594}" srcOrd="2" destOrd="0" presId="urn:microsoft.com/office/officeart/2018/2/layout/IconLabelList"/>
    <dgm:cxn modelId="{B2888992-4C42-4FF7-886B-B58622E1B305}" type="presParOf" srcId="{6E677DF9-A28E-4402-BF9B-DD0ACD5BEA5F}" destId="{C4CACD82-17DB-4268-8BD3-6C60D12B8620}" srcOrd="7" destOrd="0" presId="urn:microsoft.com/office/officeart/2018/2/layout/IconLabelList"/>
    <dgm:cxn modelId="{ABB1BC5D-5E11-4784-A690-C0CD811695F7}" type="presParOf" srcId="{6E677DF9-A28E-4402-BF9B-DD0ACD5BEA5F}" destId="{D2A9E8BD-A51A-4FCF-9087-D19F20938E75}" srcOrd="8" destOrd="0" presId="urn:microsoft.com/office/officeart/2018/2/layout/IconLabelList"/>
    <dgm:cxn modelId="{1B99C822-1941-4E3C-9A62-8002DE8BFADD}" type="presParOf" srcId="{D2A9E8BD-A51A-4FCF-9087-D19F20938E75}" destId="{9CB3431F-3BEE-4B1B-806C-B9C591401A9E}" srcOrd="0" destOrd="0" presId="urn:microsoft.com/office/officeart/2018/2/layout/IconLabelList"/>
    <dgm:cxn modelId="{151F2B7B-9610-4D0A-A15B-041C4038CF0B}" type="presParOf" srcId="{D2A9E8BD-A51A-4FCF-9087-D19F20938E75}" destId="{99CA6903-F9CD-4C98-BC1E-E5D77915C268}" srcOrd="1" destOrd="0" presId="urn:microsoft.com/office/officeart/2018/2/layout/IconLabelList"/>
    <dgm:cxn modelId="{8DF1DA8A-0F94-4A29-8472-B2E907126743}" type="presParOf" srcId="{D2A9E8BD-A51A-4FCF-9087-D19F20938E75}" destId="{DAEAF26F-0CA1-4DB5-84EF-698AFACF99C9}" srcOrd="2" destOrd="0" presId="urn:microsoft.com/office/officeart/2018/2/layout/IconLabelList"/>
    <dgm:cxn modelId="{F1C22C0E-312D-45F0-964A-953942F4DF32}" type="presParOf" srcId="{6E677DF9-A28E-4402-BF9B-DD0ACD5BEA5F}" destId="{190F27DD-63D7-410A-BEE3-76D02DDC11A7}" srcOrd="9" destOrd="0" presId="urn:microsoft.com/office/officeart/2018/2/layout/IconLabelList"/>
    <dgm:cxn modelId="{411AB4B8-D031-4260-BA82-F57E44FABC8D}" type="presParOf" srcId="{6E677DF9-A28E-4402-BF9B-DD0ACD5BEA5F}" destId="{104C20A4-13D5-47BC-9E23-1E6BFC0B2F29}" srcOrd="10" destOrd="0" presId="urn:microsoft.com/office/officeart/2018/2/layout/IconLabelList"/>
    <dgm:cxn modelId="{681D9A13-B7D0-405B-9C54-0186A81B4976}" type="presParOf" srcId="{104C20A4-13D5-47BC-9E23-1E6BFC0B2F29}" destId="{016BA66D-98E7-442B-8799-2B2367F8892A}" srcOrd="0" destOrd="0" presId="urn:microsoft.com/office/officeart/2018/2/layout/IconLabelList"/>
    <dgm:cxn modelId="{DE5E27D2-A01E-445C-8A46-02DDC1581A65}" type="presParOf" srcId="{104C20A4-13D5-47BC-9E23-1E6BFC0B2F29}" destId="{93247F13-47CF-417F-AFE8-47C8DC2FEDBE}" srcOrd="1" destOrd="0" presId="urn:microsoft.com/office/officeart/2018/2/layout/IconLabelList"/>
    <dgm:cxn modelId="{77712D9C-3B14-4F4D-A6B5-47C3C5E9E0CF}" type="presParOf" srcId="{104C20A4-13D5-47BC-9E23-1E6BFC0B2F29}" destId="{1CEB406F-9B7A-4DE7-83A8-86EBDC800DD8}" srcOrd="2" destOrd="0" presId="urn:microsoft.com/office/officeart/2018/2/layout/IconLabelList"/>
    <dgm:cxn modelId="{6ABA30C9-6ED1-4224-AF96-AF9F5542831A}" type="presParOf" srcId="{6E677DF9-A28E-4402-BF9B-DD0ACD5BEA5F}" destId="{C5BB8977-FAEB-4DFA-84F5-E3E895FB15CE}" srcOrd="11" destOrd="0" presId="urn:microsoft.com/office/officeart/2018/2/layout/IconLabelList"/>
    <dgm:cxn modelId="{56B640EC-003F-4CCB-96B8-669F8EB4B05C}" type="presParOf" srcId="{6E677DF9-A28E-4402-BF9B-DD0ACD5BEA5F}" destId="{9D7B44D1-665C-4A0C-8E03-AE70D3FF0ECA}" srcOrd="12" destOrd="0" presId="urn:microsoft.com/office/officeart/2018/2/layout/IconLabelList"/>
    <dgm:cxn modelId="{954D4A1E-B81D-4D0D-9631-4D1A657CAB2B}" type="presParOf" srcId="{9D7B44D1-665C-4A0C-8E03-AE70D3FF0ECA}" destId="{85DD8A3C-1F61-4458-82BC-8502F08FD170}" srcOrd="0" destOrd="0" presId="urn:microsoft.com/office/officeart/2018/2/layout/IconLabelList"/>
    <dgm:cxn modelId="{D13788E1-0BB3-4A48-8384-A415EBC6E981}" type="presParOf" srcId="{9D7B44D1-665C-4A0C-8E03-AE70D3FF0ECA}" destId="{10F9E107-B6B8-4567-8FC0-43CB4252269C}" srcOrd="1" destOrd="0" presId="urn:microsoft.com/office/officeart/2018/2/layout/IconLabelList"/>
    <dgm:cxn modelId="{E1B38F73-8D09-44E7-814B-EE8A8F4C2901}" type="presParOf" srcId="{9D7B44D1-665C-4A0C-8E03-AE70D3FF0ECA}" destId="{69AFD9CB-D9FA-4774-AD2B-34AC34290E29}" srcOrd="2" destOrd="0" presId="urn:microsoft.com/office/officeart/2018/2/layout/IconLabelList"/>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1436061-C11F-4492-9AFD-E9B67ADE8D24}" type="doc">
      <dgm:prSet loTypeId="urn:microsoft.com/office/officeart/2005/8/layout/bProcess3" loCatId="process" qsTypeId="urn:microsoft.com/office/officeart/2005/8/quickstyle/simple1" qsCatId="simple" csTypeId="urn:microsoft.com/office/officeart/2005/8/colors/accent1_2" csCatId="accent1" phldr="1"/>
      <dgm:spPr/>
    </dgm:pt>
    <dgm:pt modelId="{5C5DBB33-8184-45E3-8639-0E0BE6F72AB2}">
      <dgm:prSet phldrT="[Text]" phldr="0"/>
      <dgm:spPr/>
      <dgm:t>
        <a:bodyPr/>
        <a:lstStyle/>
        <a:p>
          <a:pPr rtl="0"/>
          <a:r>
            <a:rPr lang="en-US">
              <a:latin typeface="Arial" panose="020B0604020202020204"/>
            </a:rPr>
            <a:t> Once a new partner account is identified, instruct the dealer to create a Channel One user account by logging into channelone.cummins.com and clicking create account.</a:t>
          </a:r>
          <a:endParaRPr lang="en-US"/>
        </a:p>
      </dgm:t>
    </dgm:pt>
    <dgm:pt modelId="{393C71B3-2929-4196-B6F2-9513CAE315B5}" type="parTrans" cxnId="{B2BA82FE-F8B9-49AD-B642-82EFB1AAC6FC}">
      <dgm:prSet/>
      <dgm:spPr/>
      <dgm:t>
        <a:bodyPr/>
        <a:lstStyle/>
        <a:p>
          <a:endParaRPr lang="en-US"/>
        </a:p>
      </dgm:t>
    </dgm:pt>
    <dgm:pt modelId="{3BF02D94-5FB0-40C5-BC83-A59DC0841F85}" type="sibTrans" cxnId="{B2BA82FE-F8B9-49AD-B642-82EFB1AAC6FC}">
      <dgm:prSet/>
      <dgm:spPr>
        <a:ln w="28575"/>
      </dgm:spPr>
      <dgm:t>
        <a:bodyPr/>
        <a:lstStyle/>
        <a:p>
          <a:endParaRPr lang="en-US"/>
        </a:p>
      </dgm:t>
    </dgm:pt>
    <dgm:pt modelId="{C106DABB-756D-41EF-8157-25378593C3DA}">
      <dgm:prSet phldrT="[Text]" phldr="0"/>
      <dgm:spPr/>
      <dgm:t>
        <a:bodyPr/>
        <a:lstStyle/>
        <a:p>
          <a:pPr rtl="0"/>
          <a:r>
            <a:rPr lang="en-US">
              <a:latin typeface="Arial" panose="020B0604020202020204"/>
            </a:rPr>
            <a:t> The dealer sends their Channel One username to their AE.</a:t>
          </a:r>
          <a:endParaRPr lang="en-US"/>
        </a:p>
      </dgm:t>
    </dgm:pt>
    <dgm:pt modelId="{2F668A55-AB6F-4259-ACA5-A1539B2E0728}" type="parTrans" cxnId="{9DD68473-E22F-43AB-9554-7F6CBFDF68E8}">
      <dgm:prSet/>
      <dgm:spPr/>
      <dgm:t>
        <a:bodyPr/>
        <a:lstStyle/>
        <a:p>
          <a:endParaRPr lang="en-US"/>
        </a:p>
      </dgm:t>
    </dgm:pt>
    <dgm:pt modelId="{EE6A1ECA-BFA4-41E2-B4BF-2C66CEA5B65A}" type="sibTrans" cxnId="{9DD68473-E22F-43AB-9554-7F6CBFDF68E8}">
      <dgm:prSet/>
      <dgm:spPr>
        <a:ln w="28575"/>
      </dgm:spPr>
      <dgm:t>
        <a:bodyPr/>
        <a:lstStyle/>
        <a:p>
          <a:endParaRPr lang="en-US"/>
        </a:p>
      </dgm:t>
    </dgm:pt>
    <dgm:pt modelId="{9E021832-204D-4B75-AC6A-900245CC86B9}">
      <dgm:prSet phldrT="[Text]" phldr="0"/>
      <dgm:spPr/>
      <dgm:t>
        <a:bodyPr/>
        <a:lstStyle/>
        <a:p>
          <a:pPr rtl="0"/>
          <a:r>
            <a:rPr lang="en-US">
              <a:latin typeface="Arial" panose="020B0604020202020204"/>
            </a:rPr>
            <a:t> The AE reviews Salesforce to see if the Dealer already has an account set up.</a:t>
          </a:r>
          <a:endParaRPr lang="en-US"/>
        </a:p>
      </dgm:t>
    </dgm:pt>
    <dgm:pt modelId="{4290F15E-A94C-4145-9404-62D67AC395AC}" type="parTrans" cxnId="{6E39B0ED-D7FB-4116-A4DA-36B58D05D865}">
      <dgm:prSet/>
      <dgm:spPr/>
      <dgm:t>
        <a:bodyPr/>
        <a:lstStyle/>
        <a:p>
          <a:endParaRPr lang="en-US"/>
        </a:p>
      </dgm:t>
    </dgm:pt>
    <dgm:pt modelId="{E35E67F5-7EFA-40D8-9BF2-70358A02BAB3}" type="sibTrans" cxnId="{6E39B0ED-D7FB-4116-A4DA-36B58D05D865}">
      <dgm:prSet/>
      <dgm:spPr>
        <a:ln w="28575"/>
      </dgm:spPr>
      <dgm:t>
        <a:bodyPr/>
        <a:lstStyle/>
        <a:p>
          <a:endParaRPr lang="en-US"/>
        </a:p>
      </dgm:t>
    </dgm:pt>
    <dgm:pt modelId="{25DFF12D-FE40-4B06-AB04-679E32EC7369}">
      <dgm:prSet phldr="0"/>
      <dgm:spPr/>
      <dgm:t>
        <a:bodyPr/>
        <a:lstStyle/>
        <a:p>
          <a:pPr rtl="0"/>
          <a:r>
            <a:rPr lang="en-US">
              <a:latin typeface="Arial" panose="020B0604020202020204"/>
            </a:rPr>
            <a:t>If they DO NOT, AE contacts Zach Hanson, Dealer Support Specialist, to set it up.  </a:t>
          </a:r>
        </a:p>
      </dgm:t>
    </dgm:pt>
    <dgm:pt modelId="{A9B762E1-0AAA-420F-9BD6-080CB49CB174}" type="parTrans" cxnId="{CC041F59-69E1-44BA-BA13-124E8F17E6DF}">
      <dgm:prSet/>
      <dgm:spPr/>
      <dgm:t>
        <a:bodyPr/>
        <a:lstStyle/>
        <a:p>
          <a:endParaRPr lang="en-US"/>
        </a:p>
      </dgm:t>
    </dgm:pt>
    <dgm:pt modelId="{F81600EF-0643-40AE-AF1A-B3D452645DEA}" type="sibTrans" cxnId="{CC041F59-69E1-44BA-BA13-124E8F17E6DF}">
      <dgm:prSet/>
      <dgm:spPr>
        <a:ln w="28575"/>
      </dgm:spPr>
      <dgm:t>
        <a:bodyPr/>
        <a:lstStyle/>
        <a:p>
          <a:endParaRPr lang="en-US"/>
        </a:p>
      </dgm:t>
    </dgm:pt>
    <dgm:pt modelId="{3B673528-7B28-4CD3-BB6F-38B700436C75}">
      <dgm:prSet phldr="0"/>
      <dgm:spPr/>
      <dgm:t>
        <a:bodyPr/>
        <a:lstStyle/>
        <a:p>
          <a:pPr rtl="0"/>
          <a:r>
            <a:rPr lang="en-US">
              <a:latin typeface="Arial" panose="020B0604020202020204"/>
            </a:rPr>
            <a:t>AE Enables the account to be a Partner Account</a:t>
          </a:r>
        </a:p>
      </dgm:t>
    </dgm:pt>
    <dgm:pt modelId="{4F701F1F-D300-454A-8812-052DEBF40CAB}" type="parTrans" cxnId="{D8C755E7-5F84-4EBD-9156-2CE48C185900}">
      <dgm:prSet/>
      <dgm:spPr/>
      <dgm:t>
        <a:bodyPr/>
        <a:lstStyle/>
        <a:p>
          <a:endParaRPr lang="en-US"/>
        </a:p>
      </dgm:t>
    </dgm:pt>
    <dgm:pt modelId="{396C5195-B784-46C0-A53C-8EEA93AFB9A6}" type="sibTrans" cxnId="{D8C755E7-5F84-4EBD-9156-2CE48C185900}">
      <dgm:prSet/>
      <dgm:spPr>
        <a:ln w="28575"/>
      </dgm:spPr>
      <dgm:t>
        <a:bodyPr/>
        <a:lstStyle/>
        <a:p>
          <a:endParaRPr lang="en-US"/>
        </a:p>
      </dgm:t>
    </dgm:pt>
    <dgm:pt modelId="{7BEB8584-F3F4-4CA5-B8A2-60F6A2063FF6}">
      <dgm:prSet phldr="0"/>
      <dgm:spPr/>
      <dgm:t>
        <a:bodyPr/>
        <a:lstStyle/>
        <a:p>
          <a:pPr rtl="0"/>
          <a:r>
            <a:rPr lang="en-US">
              <a:latin typeface="Arial" panose="020B0604020202020204"/>
            </a:rPr>
            <a:t>AE sets one email address for Lead Assignment and sets lead threshold</a:t>
          </a:r>
        </a:p>
      </dgm:t>
    </dgm:pt>
    <dgm:pt modelId="{55178729-19F4-47E8-9B3A-A71DD542C66E}" type="parTrans" cxnId="{131B17FD-B080-42EE-AE1B-5D53A7A00147}">
      <dgm:prSet/>
      <dgm:spPr/>
      <dgm:t>
        <a:bodyPr/>
        <a:lstStyle/>
        <a:p>
          <a:endParaRPr lang="en-US"/>
        </a:p>
      </dgm:t>
    </dgm:pt>
    <dgm:pt modelId="{F78408A9-B4D8-4DA1-9EFE-37F581EFA161}" type="sibTrans" cxnId="{131B17FD-B080-42EE-AE1B-5D53A7A00147}">
      <dgm:prSet/>
      <dgm:spPr>
        <a:ln w="28575"/>
      </dgm:spPr>
      <dgm:t>
        <a:bodyPr/>
        <a:lstStyle/>
        <a:p>
          <a:endParaRPr lang="en-US"/>
        </a:p>
      </dgm:t>
    </dgm:pt>
    <dgm:pt modelId="{EC99A377-8C72-4CB2-ADE3-B87D3D88DCEA}">
      <dgm:prSet phldr="0"/>
      <dgm:spPr/>
      <dgm:t>
        <a:bodyPr/>
        <a:lstStyle/>
        <a:p>
          <a:pPr rtl="0"/>
          <a:r>
            <a:rPr lang="en-US">
              <a:latin typeface="Arial" panose="020B0604020202020204"/>
            </a:rPr>
            <a:t>AE creates contact records for the people who will login to the portal to manage leads. *at least one contact should be the same as the lead assignment email address</a:t>
          </a:r>
          <a:endParaRPr lang="en-US"/>
        </a:p>
      </dgm:t>
    </dgm:pt>
    <dgm:pt modelId="{4C990420-6DC3-45D7-80E6-F879302160F7}" type="parTrans" cxnId="{36B074D8-F0F1-4D1D-BCF3-44AC6D7F64D7}">
      <dgm:prSet/>
      <dgm:spPr/>
      <dgm:t>
        <a:bodyPr/>
        <a:lstStyle/>
        <a:p>
          <a:endParaRPr lang="en-US"/>
        </a:p>
      </dgm:t>
    </dgm:pt>
    <dgm:pt modelId="{66E9CA04-A6AF-464F-939D-B5C59DAFC248}" type="sibTrans" cxnId="{36B074D8-F0F1-4D1D-BCF3-44AC6D7F64D7}">
      <dgm:prSet/>
      <dgm:spPr>
        <a:ln w="28575"/>
      </dgm:spPr>
      <dgm:t>
        <a:bodyPr/>
        <a:lstStyle/>
        <a:p>
          <a:endParaRPr lang="en-US"/>
        </a:p>
      </dgm:t>
    </dgm:pt>
    <dgm:pt modelId="{5D97EA85-1D97-48E2-ABB8-4AF619DC4100}">
      <dgm:prSet phldr="0"/>
      <dgm:spPr/>
      <dgm:t>
        <a:bodyPr/>
        <a:lstStyle/>
        <a:p>
          <a:pPr rtl="0"/>
          <a:r>
            <a:rPr lang="en-US">
              <a:latin typeface="Arial" panose="020B0604020202020204"/>
            </a:rPr>
            <a:t> AE create an ATR in Salesforce and provides the Dealer Account Name, Email Address, Region and Channel One user name.</a:t>
          </a:r>
        </a:p>
      </dgm:t>
    </dgm:pt>
    <dgm:pt modelId="{2E9D05B1-2ACC-4FC3-A1E8-AAD6244FE04F}" type="parTrans" cxnId="{E1320BB4-4B78-40E7-B917-4596118F7AE9}">
      <dgm:prSet/>
      <dgm:spPr/>
      <dgm:t>
        <a:bodyPr/>
        <a:lstStyle/>
        <a:p>
          <a:endParaRPr lang="en-US"/>
        </a:p>
      </dgm:t>
    </dgm:pt>
    <dgm:pt modelId="{4375B36A-626C-46F7-BEF1-C25A04FB4A0C}" type="sibTrans" cxnId="{E1320BB4-4B78-40E7-B917-4596118F7AE9}">
      <dgm:prSet/>
      <dgm:spPr>
        <a:ln w="28575"/>
      </dgm:spPr>
      <dgm:t>
        <a:bodyPr/>
        <a:lstStyle/>
        <a:p>
          <a:endParaRPr lang="en-US"/>
        </a:p>
      </dgm:t>
    </dgm:pt>
    <dgm:pt modelId="{FA0521EA-8905-4B45-9703-040A9A681D56}">
      <dgm:prSet phldr="0"/>
      <dgm:spPr/>
      <dgm:t>
        <a:bodyPr/>
        <a:lstStyle/>
        <a:p>
          <a:pPr rtl="0"/>
          <a:r>
            <a:rPr lang="en-US">
              <a:latin typeface="Arial" panose="020B0604020202020204"/>
            </a:rPr>
            <a:t>IT locates the contact and enables them as a portal user.  (The enables single sign on)</a:t>
          </a:r>
        </a:p>
      </dgm:t>
    </dgm:pt>
    <dgm:pt modelId="{A2A42037-D15D-4A7E-BE60-E0E46A233D23}" type="parTrans" cxnId="{A2014BD7-BCBE-4D86-A6CC-8DD73E48058F}">
      <dgm:prSet/>
      <dgm:spPr/>
      <dgm:t>
        <a:bodyPr/>
        <a:lstStyle/>
        <a:p>
          <a:endParaRPr lang="en-US"/>
        </a:p>
      </dgm:t>
    </dgm:pt>
    <dgm:pt modelId="{B382F992-243D-4765-B2B1-27A4B774B527}" type="sibTrans" cxnId="{A2014BD7-BCBE-4D86-A6CC-8DD73E48058F}">
      <dgm:prSet/>
      <dgm:spPr>
        <a:ln w="28575"/>
      </dgm:spPr>
      <dgm:t>
        <a:bodyPr/>
        <a:lstStyle/>
        <a:p>
          <a:endParaRPr lang="en-US"/>
        </a:p>
      </dgm:t>
    </dgm:pt>
    <dgm:pt modelId="{A0CF75D2-424A-4F29-BDA0-2C3FDD8FF31A}">
      <dgm:prSet phldr="0"/>
      <dgm:spPr/>
      <dgm:t>
        <a:bodyPr/>
        <a:lstStyle/>
        <a:p>
          <a:pPr rtl="0"/>
          <a:r>
            <a:rPr lang="en-US">
              <a:latin typeface="Arial" panose="020B0604020202020204"/>
            </a:rPr>
            <a:t>An email notification will go to the dealer letting them know they can now login to the portal</a:t>
          </a:r>
        </a:p>
      </dgm:t>
    </dgm:pt>
    <dgm:pt modelId="{9A1C69F3-1B84-4743-8518-0BE300A55598}" type="parTrans" cxnId="{869863EC-2EB6-4719-809C-E4A5F610C4CA}">
      <dgm:prSet/>
      <dgm:spPr/>
      <dgm:t>
        <a:bodyPr/>
        <a:lstStyle/>
        <a:p>
          <a:endParaRPr lang="en-US"/>
        </a:p>
      </dgm:t>
    </dgm:pt>
    <dgm:pt modelId="{2C352551-E466-4163-87BE-8C532DA430F2}" type="sibTrans" cxnId="{869863EC-2EB6-4719-809C-E4A5F610C4CA}">
      <dgm:prSet/>
      <dgm:spPr/>
      <dgm:t>
        <a:bodyPr/>
        <a:lstStyle/>
        <a:p>
          <a:endParaRPr lang="en-US"/>
        </a:p>
      </dgm:t>
    </dgm:pt>
    <dgm:pt modelId="{D8AAA74C-EAB7-478A-9FDE-4932B47DE9CF}" type="pres">
      <dgm:prSet presAssocID="{71436061-C11F-4492-9AFD-E9B67ADE8D24}" presName="Name0" presStyleCnt="0">
        <dgm:presLayoutVars>
          <dgm:dir/>
          <dgm:resizeHandles val="exact"/>
        </dgm:presLayoutVars>
      </dgm:prSet>
      <dgm:spPr/>
    </dgm:pt>
    <dgm:pt modelId="{677FDA06-C278-4D2C-BDA6-5A8C1A4E049D}" type="pres">
      <dgm:prSet presAssocID="{5C5DBB33-8184-45E3-8639-0E0BE6F72AB2}" presName="node" presStyleLbl="node1" presStyleIdx="0" presStyleCnt="10">
        <dgm:presLayoutVars>
          <dgm:bulletEnabled val="1"/>
        </dgm:presLayoutVars>
      </dgm:prSet>
      <dgm:spPr/>
    </dgm:pt>
    <dgm:pt modelId="{3B53600B-9B34-4A0E-8051-88CADDACCB99}" type="pres">
      <dgm:prSet presAssocID="{3BF02D94-5FB0-40C5-BC83-A59DC0841F85}" presName="sibTrans" presStyleLbl="sibTrans1D1" presStyleIdx="0" presStyleCnt="9"/>
      <dgm:spPr/>
    </dgm:pt>
    <dgm:pt modelId="{079C34EA-A65E-455A-B38C-A5E071AF9B35}" type="pres">
      <dgm:prSet presAssocID="{3BF02D94-5FB0-40C5-BC83-A59DC0841F85}" presName="connectorText" presStyleLbl="sibTrans1D1" presStyleIdx="0" presStyleCnt="9"/>
      <dgm:spPr/>
    </dgm:pt>
    <dgm:pt modelId="{312BD080-59A0-43DA-914C-D8FF18CB7E0D}" type="pres">
      <dgm:prSet presAssocID="{C106DABB-756D-41EF-8157-25378593C3DA}" presName="node" presStyleLbl="node1" presStyleIdx="1" presStyleCnt="10">
        <dgm:presLayoutVars>
          <dgm:bulletEnabled val="1"/>
        </dgm:presLayoutVars>
      </dgm:prSet>
      <dgm:spPr/>
    </dgm:pt>
    <dgm:pt modelId="{E8CB6AC4-1783-4915-B91F-14467E9B0464}" type="pres">
      <dgm:prSet presAssocID="{EE6A1ECA-BFA4-41E2-B4BF-2C66CEA5B65A}" presName="sibTrans" presStyleLbl="sibTrans1D1" presStyleIdx="1" presStyleCnt="9"/>
      <dgm:spPr/>
    </dgm:pt>
    <dgm:pt modelId="{A7FA34D4-31DB-4A47-9809-19E50D8F79E0}" type="pres">
      <dgm:prSet presAssocID="{EE6A1ECA-BFA4-41E2-B4BF-2C66CEA5B65A}" presName="connectorText" presStyleLbl="sibTrans1D1" presStyleIdx="1" presStyleCnt="9"/>
      <dgm:spPr/>
    </dgm:pt>
    <dgm:pt modelId="{1D8F10A3-2F08-4B9E-8BB2-7B80B445454E}" type="pres">
      <dgm:prSet presAssocID="{9E021832-204D-4B75-AC6A-900245CC86B9}" presName="node" presStyleLbl="node1" presStyleIdx="2" presStyleCnt="10">
        <dgm:presLayoutVars>
          <dgm:bulletEnabled val="1"/>
        </dgm:presLayoutVars>
      </dgm:prSet>
      <dgm:spPr/>
    </dgm:pt>
    <dgm:pt modelId="{42C0EB8C-2509-4234-ABF1-AB807C0C95CE}" type="pres">
      <dgm:prSet presAssocID="{E35E67F5-7EFA-40D8-9BF2-70358A02BAB3}" presName="sibTrans" presStyleLbl="sibTrans1D1" presStyleIdx="2" presStyleCnt="9"/>
      <dgm:spPr/>
    </dgm:pt>
    <dgm:pt modelId="{76043CF8-FD2D-43D0-B2D4-BF36F6653F05}" type="pres">
      <dgm:prSet presAssocID="{E35E67F5-7EFA-40D8-9BF2-70358A02BAB3}" presName="connectorText" presStyleLbl="sibTrans1D1" presStyleIdx="2" presStyleCnt="9"/>
      <dgm:spPr/>
    </dgm:pt>
    <dgm:pt modelId="{81445D81-22B8-4ACA-8313-231B53628201}" type="pres">
      <dgm:prSet presAssocID="{25DFF12D-FE40-4B06-AB04-679E32EC7369}" presName="node" presStyleLbl="node1" presStyleIdx="3" presStyleCnt="10">
        <dgm:presLayoutVars>
          <dgm:bulletEnabled val="1"/>
        </dgm:presLayoutVars>
      </dgm:prSet>
      <dgm:spPr/>
    </dgm:pt>
    <dgm:pt modelId="{AC3E3AB8-B74B-483A-9D43-86D66FE87EB0}" type="pres">
      <dgm:prSet presAssocID="{F81600EF-0643-40AE-AF1A-B3D452645DEA}" presName="sibTrans" presStyleLbl="sibTrans1D1" presStyleIdx="3" presStyleCnt="9"/>
      <dgm:spPr/>
    </dgm:pt>
    <dgm:pt modelId="{583D50EB-0F7B-4B7C-9A64-170D36B96E8A}" type="pres">
      <dgm:prSet presAssocID="{F81600EF-0643-40AE-AF1A-B3D452645DEA}" presName="connectorText" presStyleLbl="sibTrans1D1" presStyleIdx="3" presStyleCnt="9"/>
      <dgm:spPr/>
    </dgm:pt>
    <dgm:pt modelId="{C9282024-FE95-4278-8231-1FAC79D9E3BD}" type="pres">
      <dgm:prSet presAssocID="{3B673528-7B28-4CD3-BB6F-38B700436C75}" presName="node" presStyleLbl="node1" presStyleIdx="4" presStyleCnt="10">
        <dgm:presLayoutVars>
          <dgm:bulletEnabled val="1"/>
        </dgm:presLayoutVars>
      </dgm:prSet>
      <dgm:spPr/>
    </dgm:pt>
    <dgm:pt modelId="{ED59C2CA-96E7-4A88-A34F-D7C1F7E682E0}" type="pres">
      <dgm:prSet presAssocID="{396C5195-B784-46C0-A53C-8EEA93AFB9A6}" presName="sibTrans" presStyleLbl="sibTrans1D1" presStyleIdx="4" presStyleCnt="9"/>
      <dgm:spPr/>
    </dgm:pt>
    <dgm:pt modelId="{D71FF2E7-D6B5-4D1E-AB47-0079B4CD29F9}" type="pres">
      <dgm:prSet presAssocID="{396C5195-B784-46C0-A53C-8EEA93AFB9A6}" presName="connectorText" presStyleLbl="sibTrans1D1" presStyleIdx="4" presStyleCnt="9"/>
      <dgm:spPr/>
    </dgm:pt>
    <dgm:pt modelId="{29547CA3-F43B-478E-9A0B-B5CE86856611}" type="pres">
      <dgm:prSet presAssocID="{7BEB8584-F3F4-4CA5-B8A2-60F6A2063FF6}" presName="node" presStyleLbl="node1" presStyleIdx="5" presStyleCnt="10">
        <dgm:presLayoutVars>
          <dgm:bulletEnabled val="1"/>
        </dgm:presLayoutVars>
      </dgm:prSet>
      <dgm:spPr/>
    </dgm:pt>
    <dgm:pt modelId="{EF518BB0-60E6-42E7-83F6-22D214EC6AE0}" type="pres">
      <dgm:prSet presAssocID="{F78408A9-B4D8-4DA1-9EFE-37F581EFA161}" presName="sibTrans" presStyleLbl="sibTrans1D1" presStyleIdx="5" presStyleCnt="9"/>
      <dgm:spPr/>
    </dgm:pt>
    <dgm:pt modelId="{2B884659-B7AA-4ABB-9B09-2F07340338B9}" type="pres">
      <dgm:prSet presAssocID="{F78408A9-B4D8-4DA1-9EFE-37F581EFA161}" presName="connectorText" presStyleLbl="sibTrans1D1" presStyleIdx="5" presStyleCnt="9"/>
      <dgm:spPr/>
    </dgm:pt>
    <dgm:pt modelId="{C3092A30-95DC-461E-8DCF-053E705DB5DA}" type="pres">
      <dgm:prSet presAssocID="{EC99A377-8C72-4CB2-ADE3-B87D3D88DCEA}" presName="node" presStyleLbl="node1" presStyleIdx="6" presStyleCnt="10">
        <dgm:presLayoutVars>
          <dgm:bulletEnabled val="1"/>
        </dgm:presLayoutVars>
      </dgm:prSet>
      <dgm:spPr/>
    </dgm:pt>
    <dgm:pt modelId="{C61A63C4-A81E-4D0B-AC9B-F42E2B975A50}" type="pres">
      <dgm:prSet presAssocID="{66E9CA04-A6AF-464F-939D-B5C59DAFC248}" presName="sibTrans" presStyleLbl="sibTrans1D1" presStyleIdx="6" presStyleCnt="9"/>
      <dgm:spPr/>
    </dgm:pt>
    <dgm:pt modelId="{7BD31595-7E31-4D4E-9269-40A3E7B7694D}" type="pres">
      <dgm:prSet presAssocID="{66E9CA04-A6AF-464F-939D-B5C59DAFC248}" presName="connectorText" presStyleLbl="sibTrans1D1" presStyleIdx="6" presStyleCnt="9"/>
      <dgm:spPr/>
    </dgm:pt>
    <dgm:pt modelId="{46890F2E-3C40-45A7-8CFF-E086CC1B2FF7}" type="pres">
      <dgm:prSet presAssocID="{5D97EA85-1D97-48E2-ABB8-4AF619DC4100}" presName="node" presStyleLbl="node1" presStyleIdx="7" presStyleCnt="10">
        <dgm:presLayoutVars>
          <dgm:bulletEnabled val="1"/>
        </dgm:presLayoutVars>
      </dgm:prSet>
      <dgm:spPr/>
    </dgm:pt>
    <dgm:pt modelId="{B2F7B810-DEC3-4B9E-A536-D9AFD75428E4}" type="pres">
      <dgm:prSet presAssocID="{4375B36A-626C-46F7-BEF1-C25A04FB4A0C}" presName="sibTrans" presStyleLbl="sibTrans1D1" presStyleIdx="7" presStyleCnt="9"/>
      <dgm:spPr/>
    </dgm:pt>
    <dgm:pt modelId="{6E5834F1-0630-410F-9CBE-8BFD5BCDD38B}" type="pres">
      <dgm:prSet presAssocID="{4375B36A-626C-46F7-BEF1-C25A04FB4A0C}" presName="connectorText" presStyleLbl="sibTrans1D1" presStyleIdx="7" presStyleCnt="9"/>
      <dgm:spPr/>
    </dgm:pt>
    <dgm:pt modelId="{D85F583E-9361-4219-A74E-69E73C66D200}" type="pres">
      <dgm:prSet presAssocID="{FA0521EA-8905-4B45-9703-040A9A681D56}" presName="node" presStyleLbl="node1" presStyleIdx="8" presStyleCnt="10">
        <dgm:presLayoutVars>
          <dgm:bulletEnabled val="1"/>
        </dgm:presLayoutVars>
      </dgm:prSet>
      <dgm:spPr/>
    </dgm:pt>
    <dgm:pt modelId="{E402BAEF-5129-4FFE-AB7D-8246C799231C}" type="pres">
      <dgm:prSet presAssocID="{B382F992-243D-4765-B2B1-27A4B774B527}" presName="sibTrans" presStyleLbl="sibTrans1D1" presStyleIdx="8" presStyleCnt="9"/>
      <dgm:spPr/>
    </dgm:pt>
    <dgm:pt modelId="{E02ADE09-E4E8-4D2F-B809-95D61CB3C170}" type="pres">
      <dgm:prSet presAssocID="{B382F992-243D-4765-B2B1-27A4B774B527}" presName="connectorText" presStyleLbl="sibTrans1D1" presStyleIdx="8" presStyleCnt="9"/>
      <dgm:spPr/>
    </dgm:pt>
    <dgm:pt modelId="{BAAA0223-BF44-4902-BA25-0E40698110E7}" type="pres">
      <dgm:prSet presAssocID="{A0CF75D2-424A-4F29-BDA0-2C3FDD8FF31A}" presName="node" presStyleLbl="node1" presStyleIdx="9" presStyleCnt="10">
        <dgm:presLayoutVars>
          <dgm:bulletEnabled val="1"/>
        </dgm:presLayoutVars>
      </dgm:prSet>
      <dgm:spPr/>
    </dgm:pt>
  </dgm:ptLst>
  <dgm:cxnLst>
    <dgm:cxn modelId="{DECE1203-F56D-4247-8439-2A4CBDE1D7D7}" type="presOf" srcId="{396C5195-B784-46C0-A53C-8EEA93AFB9A6}" destId="{ED59C2CA-96E7-4A88-A34F-D7C1F7E682E0}" srcOrd="0" destOrd="0" presId="urn:microsoft.com/office/officeart/2005/8/layout/bProcess3"/>
    <dgm:cxn modelId="{5D5E6510-A071-4945-8419-D762123E1367}" type="presOf" srcId="{B382F992-243D-4765-B2B1-27A4B774B527}" destId="{E02ADE09-E4E8-4D2F-B809-95D61CB3C170}" srcOrd="1" destOrd="0" presId="urn:microsoft.com/office/officeart/2005/8/layout/bProcess3"/>
    <dgm:cxn modelId="{21D4262C-08EC-48CF-A784-C35218CACBD6}" type="presOf" srcId="{EC99A377-8C72-4CB2-ADE3-B87D3D88DCEA}" destId="{C3092A30-95DC-461E-8DCF-053E705DB5DA}" srcOrd="0" destOrd="0" presId="urn:microsoft.com/office/officeart/2005/8/layout/bProcess3"/>
    <dgm:cxn modelId="{808B9C35-E6A7-459E-B609-F1E1669E087E}" type="presOf" srcId="{66E9CA04-A6AF-464F-939D-B5C59DAFC248}" destId="{7BD31595-7E31-4D4E-9269-40A3E7B7694D}" srcOrd="1" destOrd="0" presId="urn:microsoft.com/office/officeart/2005/8/layout/bProcess3"/>
    <dgm:cxn modelId="{59E1BA39-54AF-4963-958C-48F5E11E4EB3}" type="presOf" srcId="{3B673528-7B28-4CD3-BB6F-38B700436C75}" destId="{C9282024-FE95-4278-8231-1FAC79D9E3BD}" srcOrd="0" destOrd="0" presId="urn:microsoft.com/office/officeart/2005/8/layout/bProcess3"/>
    <dgm:cxn modelId="{DE9CBE3B-E9DB-44D3-8E81-67CB99C1DA6D}" type="presOf" srcId="{71436061-C11F-4492-9AFD-E9B67ADE8D24}" destId="{D8AAA74C-EAB7-478A-9FDE-4932B47DE9CF}" srcOrd="0" destOrd="0" presId="urn:microsoft.com/office/officeart/2005/8/layout/bProcess3"/>
    <dgm:cxn modelId="{DCA47A3F-1CF9-4468-BB5F-1B3306AB49D6}" type="presOf" srcId="{FA0521EA-8905-4B45-9703-040A9A681D56}" destId="{D85F583E-9361-4219-A74E-69E73C66D200}" srcOrd="0" destOrd="0" presId="urn:microsoft.com/office/officeart/2005/8/layout/bProcess3"/>
    <dgm:cxn modelId="{28F41E42-4E2D-45C0-9B4B-CF2C612E389C}" type="presOf" srcId="{E35E67F5-7EFA-40D8-9BF2-70358A02BAB3}" destId="{76043CF8-FD2D-43D0-B2D4-BF36F6653F05}" srcOrd="1" destOrd="0" presId="urn:microsoft.com/office/officeart/2005/8/layout/bProcess3"/>
    <dgm:cxn modelId="{1AE77049-446F-401D-B435-A95563E16047}" type="presOf" srcId="{5D97EA85-1D97-48E2-ABB8-4AF619DC4100}" destId="{46890F2E-3C40-45A7-8CFF-E086CC1B2FF7}" srcOrd="0" destOrd="0" presId="urn:microsoft.com/office/officeart/2005/8/layout/bProcess3"/>
    <dgm:cxn modelId="{5673524B-2E5E-4B55-BADE-6EBAE047C374}" type="presOf" srcId="{4375B36A-626C-46F7-BEF1-C25A04FB4A0C}" destId="{6E5834F1-0630-410F-9CBE-8BFD5BCDD38B}" srcOrd="1" destOrd="0" presId="urn:microsoft.com/office/officeart/2005/8/layout/bProcess3"/>
    <dgm:cxn modelId="{55C81A6C-2589-4987-82E7-FEDC029BC013}" type="presOf" srcId="{A0CF75D2-424A-4F29-BDA0-2C3FDD8FF31A}" destId="{BAAA0223-BF44-4902-BA25-0E40698110E7}" srcOrd="0" destOrd="0" presId="urn:microsoft.com/office/officeart/2005/8/layout/bProcess3"/>
    <dgm:cxn modelId="{9DD68473-E22F-43AB-9554-7F6CBFDF68E8}" srcId="{71436061-C11F-4492-9AFD-E9B67ADE8D24}" destId="{C106DABB-756D-41EF-8157-25378593C3DA}" srcOrd="1" destOrd="0" parTransId="{2F668A55-AB6F-4259-ACA5-A1539B2E0728}" sibTransId="{EE6A1ECA-BFA4-41E2-B4BF-2C66CEA5B65A}"/>
    <dgm:cxn modelId="{E508AF77-0C98-4B1F-ABD9-621CA4CEE3C9}" type="presOf" srcId="{25DFF12D-FE40-4B06-AB04-679E32EC7369}" destId="{81445D81-22B8-4ACA-8313-231B53628201}" srcOrd="0" destOrd="0" presId="urn:microsoft.com/office/officeart/2005/8/layout/bProcess3"/>
    <dgm:cxn modelId="{CC041F59-69E1-44BA-BA13-124E8F17E6DF}" srcId="{71436061-C11F-4492-9AFD-E9B67ADE8D24}" destId="{25DFF12D-FE40-4B06-AB04-679E32EC7369}" srcOrd="3" destOrd="0" parTransId="{A9B762E1-0AAA-420F-9BD6-080CB49CB174}" sibTransId="{F81600EF-0643-40AE-AF1A-B3D452645DEA}"/>
    <dgm:cxn modelId="{CA9B2A79-15AF-473A-88CB-DE0B914DBF3D}" type="presOf" srcId="{7BEB8584-F3F4-4CA5-B8A2-60F6A2063FF6}" destId="{29547CA3-F43B-478E-9A0B-B5CE86856611}" srcOrd="0" destOrd="0" presId="urn:microsoft.com/office/officeart/2005/8/layout/bProcess3"/>
    <dgm:cxn modelId="{6329EE88-0051-4209-A17C-1C8386DFF46E}" type="presOf" srcId="{5C5DBB33-8184-45E3-8639-0E0BE6F72AB2}" destId="{677FDA06-C278-4D2C-BDA6-5A8C1A4E049D}" srcOrd="0" destOrd="0" presId="urn:microsoft.com/office/officeart/2005/8/layout/bProcess3"/>
    <dgm:cxn modelId="{A2A5BC8E-9ABD-4B45-9664-22C897EF5730}" type="presOf" srcId="{3BF02D94-5FB0-40C5-BC83-A59DC0841F85}" destId="{3B53600B-9B34-4A0E-8051-88CADDACCB99}" srcOrd="0" destOrd="0" presId="urn:microsoft.com/office/officeart/2005/8/layout/bProcess3"/>
    <dgm:cxn modelId="{160F2EA1-F970-44EA-A7C8-C46206E470E4}" type="presOf" srcId="{F78408A9-B4D8-4DA1-9EFE-37F581EFA161}" destId="{2B884659-B7AA-4ABB-9B09-2F07340338B9}" srcOrd="1" destOrd="0" presId="urn:microsoft.com/office/officeart/2005/8/layout/bProcess3"/>
    <dgm:cxn modelId="{FA7986AE-B004-4FF5-B8D4-C6B54FDD886D}" type="presOf" srcId="{F78408A9-B4D8-4DA1-9EFE-37F581EFA161}" destId="{EF518BB0-60E6-42E7-83F6-22D214EC6AE0}" srcOrd="0" destOrd="0" presId="urn:microsoft.com/office/officeart/2005/8/layout/bProcess3"/>
    <dgm:cxn modelId="{B4D968B0-1A90-486B-9B5A-8F5AD963B8E6}" type="presOf" srcId="{3BF02D94-5FB0-40C5-BC83-A59DC0841F85}" destId="{079C34EA-A65E-455A-B38C-A5E071AF9B35}" srcOrd="1" destOrd="0" presId="urn:microsoft.com/office/officeart/2005/8/layout/bProcess3"/>
    <dgm:cxn modelId="{E1320BB4-4B78-40E7-B917-4596118F7AE9}" srcId="{71436061-C11F-4492-9AFD-E9B67ADE8D24}" destId="{5D97EA85-1D97-48E2-ABB8-4AF619DC4100}" srcOrd="7" destOrd="0" parTransId="{2E9D05B1-2ACC-4FC3-A1E8-AAD6244FE04F}" sibTransId="{4375B36A-626C-46F7-BEF1-C25A04FB4A0C}"/>
    <dgm:cxn modelId="{D3F94EB5-7B6E-481B-B6E7-66644C18D694}" type="presOf" srcId="{9E021832-204D-4B75-AC6A-900245CC86B9}" destId="{1D8F10A3-2F08-4B9E-8BB2-7B80B445454E}" srcOrd="0" destOrd="0" presId="urn:microsoft.com/office/officeart/2005/8/layout/bProcess3"/>
    <dgm:cxn modelId="{3A69E6C2-A39A-471F-9D63-BEB6CF1873FF}" type="presOf" srcId="{66E9CA04-A6AF-464F-939D-B5C59DAFC248}" destId="{C61A63C4-A81E-4D0B-AC9B-F42E2B975A50}" srcOrd="0" destOrd="0" presId="urn:microsoft.com/office/officeart/2005/8/layout/bProcess3"/>
    <dgm:cxn modelId="{1867FECE-D681-4C9F-A9BD-24985E89067E}" type="presOf" srcId="{B382F992-243D-4765-B2B1-27A4B774B527}" destId="{E402BAEF-5129-4FFE-AB7D-8246C799231C}" srcOrd="0" destOrd="0" presId="urn:microsoft.com/office/officeart/2005/8/layout/bProcess3"/>
    <dgm:cxn modelId="{1D560DD0-8D28-45EE-B8E1-6CFDAE12AD02}" type="presOf" srcId="{F81600EF-0643-40AE-AF1A-B3D452645DEA}" destId="{583D50EB-0F7B-4B7C-9A64-170D36B96E8A}" srcOrd="1" destOrd="0" presId="urn:microsoft.com/office/officeart/2005/8/layout/bProcess3"/>
    <dgm:cxn modelId="{A2014BD7-BCBE-4D86-A6CC-8DD73E48058F}" srcId="{71436061-C11F-4492-9AFD-E9B67ADE8D24}" destId="{FA0521EA-8905-4B45-9703-040A9A681D56}" srcOrd="8" destOrd="0" parTransId="{A2A42037-D15D-4A7E-BE60-E0E46A233D23}" sibTransId="{B382F992-243D-4765-B2B1-27A4B774B527}"/>
    <dgm:cxn modelId="{36B074D8-F0F1-4D1D-BCF3-44AC6D7F64D7}" srcId="{71436061-C11F-4492-9AFD-E9B67ADE8D24}" destId="{EC99A377-8C72-4CB2-ADE3-B87D3D88DCEA}" srcOrd="6" destOrd="0" parTransId="{4C990420-6DC3-45D7-80E6-F879302160F7}" sibTransId="{66E9CA04-A6AF-464F-939D-B5C59DAFC248}"/>
    <dgm:cxn modelId="{A67469D9-A473-417A-9CB5-92337CBA50D8}" type="presOf" srcId="{F81600EF-0643-40AE-AF1A-B3D452645DEA}" destId="{AC3E3AB8-B74B-483A-9D43-86D66FE87EB0}" srcOrd="0" destOrd="0" presId="urn:microsoft.com/office/officeart/2005/8/layout/bProcess3"/>
    <dgm:cxn modelId="{108912E4-EFEA-402D-839B-DD0F8272C76D}" type="presOf" srcId="{C106DABB-756D-41EF-8157-25378593C3DA}" destId="{312BD080-59A0-43DA-914C-D8FF18CB7E0D}" srcOrd="0" destOrd="0" presId="urn:microsoft.com/office/officeart/2005/8/layout/bProcess3"/>
    <dgm:cxn modelId="{6EB760E4-1389-4242-9128-5BEDC2A25BE3}" type="presOf" srcId="{396C5195-B784-46C0-A53C-8EEA93AFB9A6}" destId="{D71FF2E7-D6B5-4D1E-AB47-0079B4CD29F9}" srcOrd="1" destOrd="0" presId="urn:microsoft.com/office/officeart/2005/8/layout/bProcess3"/>
    <dgm:cxn modelId="{D8C755E7-5F84-4EBD-9156-2CE48C185900}" srcId="{71436061-C11F-4492-9AFD-E9B67ADE8D24}" destId="{3B673528-7B28-4CD3-BB6F-38B700436C75}" srcOrd="4" destOrd="0" parTransId="{4F701F1F-D300-454A-8812-052DEBF40CAB}" sibTransId="{396C5195-B784-46C0-A53C-8EEA93AFB9A6}"/>
    <dgm:cxn modelId="{965841EA-07C6-4739-965C-E2C7F622BAF8}" type="presOf" srcId="{E35E67F5-7EFA-40D8-9BF2-70358A02BAB3}" destId="{42C0EB8C-2509-4234-ABF1-AB807C0C95CE}" srcOrd="0" destOrd="0" presId="urn:microsoft.com/office/officeart/2005/8/layout/bProcess3"/>
    <dgm:cxn modelId="{45109BEA-ABB8-436E-A795-FA9E72E31E5A}" type="presOf" srcId="{EE6A1ECA-BFA4-41E2-B4BF-2C66CEA5B65A}" destId="{A7FA34D4-31DB-4A47-9809-19E50D8F79E0}" srcOrd="1" destOrd="0" presId="urn:microsoft.com/office/officeart/2005/8/layout/bProcess3"/>
    <dgm:cxn modelId="{869863EC-2EB6-4719-809C-E4A5F610C4CA}" srcId="{71436061-C11F-4492-9AFD-E9B67ADE8D24}" destId="{A0CF75D2-424A-4F29-BDA0-2C3FDD8FF31A}" srcOrd="9" destOrd="0" parTransId="{9A1C69F3-1B84-4743-8518-0BE300A55598}" sibTransId="{2C352551-E466-4163-87BE-8C532DA430F2}"/>
    <dgm:cxn modelId="{6E39B0ED-D7FB-4116-A4DA-36B58D05D865}" srcId="{71436061-C11F-4492-9AFD-E9B67ADE8D24}" destId="{9E021832-204D-4B75-AC6A-900245CC86B9}" srcOrd="2" destOrd="0" parTransId="{4290F15E-A94C-4145-9404-62D67AC395AC}" sibTransId="{E35E67F5-7EFA-40D8-9BF2-70358A02BAB3}"/>
    <dgm:cxn modelId="{EED07BF1-EA20-429B-AE42-6AF2A8F94FFE}" type="presOf" srcId="{EE6A1ECA-BFA4-41E2-B4BF-2C66CEA5B65A}" destId="{E8CB6AC4-1783-4915-B91F-14467E9B0464}" srcOrd="0" destOrd="0" presId="urn:microsoft.com/office/officeart/2005/8/layout/bProcess3"/>
    <dgm:cxn modelId="{131B17FD-B080-42EE-AE1B-5D53A7A00147}" srcId="{71436061-C11F-4492-9AFD-E9B67ADE8D24}" destId="{7BEB8584-F3F4-4CA5-B8A2-60F6A2063FF6}" srcOrd="5" destOrd="0" parTransId="{55178729-19F4-47E8-9B3A-A71DD542C66E}" sibTransId="{F78408A9-B4D8-4DA1-9EFE-37F581EFA161}"/>
    <dgm:cxn modelId="{368298FD-074B-4FCC-A473-04F7D8F741AA}" type="presOf" srcId="{4375B36A-626C-46F7-BEF1-C25A04FB4A0C}" destId="{B2F7B810-DEC3-4B9E-A536-D9AFD75428E4}" srcOrd="0" destOrd="0" presId="urn:microsoft.com/office/officeart/2005/8/layout/bProcess3"/>
    <dgm:cxn modelId="{B2BA82FE-F8B9-49AD-B642-82EFB1AAC6FC}" srcId="{71436061-C11F-4492-9AFD-E9B67ADE8D24}" destId="{5C5DBB33-8184-45E3-8639-0E0BE6F72AB2}" srcOrd="0" destOrd="0" parTransId="{393C71B3-2929-4196-B6F2-9513CAE315B5}" sibTransId="{3BF02D94-5FB0-40C5-BC83-A59DC0841F85}"/>
    <dgm:cxn modelId="{9A00A5FC-5C91-4F10-A0F5-07CC41FE6EEB}" type="presParOf" srcId="{D8AAA74C-EAB7-478A-9FDE-4932B47DE9CF}" destId="{677FDA06-C278-4D2C-BDA6-5A8C1A4E049D}" srcOrd="0" destOrd="0" presId="urn:microsoft.com/office/officeart/2005/8/layout/bProcess3"/>
    <dgm:cxn modelId="{22471902-C06C-4D6B-99A7-FE19D95608BB}" type="presParOf" srcId="{D8AAA74C-EAB7-478A-9FDE-4932B47DE9CF}" destId="{3B53600B-9B34-4A0E-8051-88CADDACCB99}" srcOrd="1" destOrd="0" presId="urn:microsoft.com/office/officeart/2005/8/layout/bProcess3"/>
    <dgm:cxn modelId="{2F4A4484-A106-4A52-80B3-5486E796A3EB}" type="presParOf" srcId="{3B53600B-9B34-4A0E-8051-88CADDACCB99}" destId="{079C34EA-A65E-455A-B38C-A5E071AF9B35}" srcOrd="0" destOrd="0" presId="urn:microsoft.com/office/officeart/2005/8/layout/bProcess3"/>
    <dgm:cxn modelId="{C5486ED8-8E75-4846-8CD4-CDF1A0EF0F2B}" type="presParOf" srcId="{D8AAA74C-EAB7-478A-9FDE-4932B47DE9CF}" destId="{312BD080-59A0-43DA-914C-D8FF18CB7E0D}" srcOrd="2" destOrd="0" presId="urn:microsoft.com/office/officeart/2005/8/layout/bProcess3"/>
    <dgm:cxn modelId="{5BB74D7A-B6BA-43B5-8C92-216B7591E386}" type="presParOf" srcId="{D8AAA74C-EAB7-478A-9FDE-4932B47DE9CF}" destId="{E8CB6AC4-1783-4915-B91F-14467E9B0464}" srcOrd="3" destOrd="0" presId="urn:microsoft.com/office/officeart/2005/8/layout/bProcess3"/>
    <dgm:cxn modelId="{33C888E0-D824-4CF0-BA00-478098252820}" type="presParOf" srcId="{E8CB6AC4-1783-4915-B91F-14467E9B0464}" destId="{A7FA34D4-31DB-4A47-9809-19E50D8F79E0}" srcOrd="0" destOrd="0" presId="urn:microsoft.com/office/officeart/2005/8/layout/bProcess3"/>
    <dgm:cxn modelId="{4C8BD622-9089-4E48-A266-4AFC7F0CA700}" type="presParOf" srcId="{D8AAA74C-EAB7-478A-9FDE-4932B47DE9CF}" destId="{1D8F10A3-2F08-4B9E-8BB2-7B80B445454E}" srcOrd="4" destOrd="0" presId="urn:microsoft.com/office/officeart/2005/8/layout/bProcess3"/>
    <dgm:cxn modelId="{6C50A013-6936-47DA-B8A8-77E79EEFAADD}" type="presParOf" srcId="{D8AAA74C-EAB7-478A-9FDE-4932B47DE9CF}" destId="{42C0EB8C-2509-4234-ABF1-AB807C0C95CE}" srcOrd="5" destOrd="0" presId="urn:microsoft.com/office/officeart/2005/8/layout/bProcess3"/>
    <dgm:cxn modelId="{8B8853EC-ABC1-44BB-9529-D916A2AF1234}" type="presParOf" srcId="{42C0EB8C-2509-4234-ABF1-AB807C0C95CE}" destId="{76043CF8-FD2D-43D0-B2D4-BF36F6653F05}" srcOrd="0" destOrd="0" presId="urn:microsoft.com/office/officeart/2005/8/layout/bProcess3"/>
    <dgm:cxn modelId="{A0C48C95-C18F-458E-88AA-98C53693DCCA}" type="presParOf" srcId="{D8AAA74C-EAB7-478A-9FDE-4932B47DE9CF}" destId="{81445D81-22B8-4ACA-8313-231B53628201}" srcOrd="6" destOrd="0" presId="urn:microsoft.com/office/officeart/2005/8/layout/bProcess3"/>
    <dgm:cxn modelId="{F539E02A-E442-483B-9EB9-F3C0B0A0ABA2}" type="presParOf" srcId="{D8AAA74C-EAB7-478A-9FDE-4932B47DE9CF}" destId="{AC3E3AB8-B74B-483A-9D43-86D66FE87EB0}" srcOrd="7" destOrd="0" presId="urn:microsoft.com/office/officeart/2005/8/layout/bProcess3"/>
    <dgm:cxn modelId="{DB72777B-608E-45F5-B308-18F9CB67A154}" type="presParOf" srcId="{AC3E3AB8-B74B-483A-9D43-86D66FE87EB0}" destId="{583D50EB-0F7B-4B7C-9A64-170D36B96E8A}" srcOrd="0" destOrd="0" presId="urn:microsoft.com/office/officeart/2005/8/layout/bProcess3"/>
    <dgm:cxn modelId="{D1F90590-31A8-469C-B1D1-7C9F6BDE0047}" type="presParOf" srcId="{D8AAA74C-EAB7-478A-9FDE-4932B47DE9CF}" destId="{C9282024-FE95-4278-8231-1FAC79D9E3BD}" srcOrd="8" destOrd="0" presId="urn:microsoft.com/office/officeart/2005/8/layout/bProcess3"/>
    <dgm:cxn modelId="{6A25B24B-BB28-4821-B5D2-0791E438C68C}" type="presParOf" srcId="{D8AAA74C-EAB7-478A-9FDE-4932B47DE9CF}" destId="{ED59C2CA-96E7-4A88-A34F-D7C1F7E682E0}" srcOrd="9" destOrd="0" presId="urn:microsoft.com/office/officeart/2005/8/layout/bProcess3"/>
    <dgm:cxn modelId="{7411B551-D276-4646-AD6C-0B64AF647906}" type="presParOf" srcId="{ED59C2CA-96E7-4A88-A34F-D7C1F7E682E0}" destId="{D71FF2E7-D6B5-4D1E-AB47-0079B4CD29F9}" srcOrd="0" destOrd="0" presId="urn:microsoft.com/office/officeart/2005/8/layout/bProcess3"/>
    <dgm:cxn modelId="{501A9F0F-304B-4B1D-B1E4-E7541D6FAF97}" type="presParOf" srcId="{D8AAA74C-EAB7-478A-9FDE-4932B47DE9CF}" destId="{29547CA3-F43B-478E-9A0B-B5CE86856611}" srcOrd="10" destOrd="0" presId="urn:microsoft.com/office/officeart/2005/8/layout/bProcess3"/>
    <dgm:cxn modelId="{9EFE28E2-54E4-4157-9C53-96FCB940137E}" type="presParOf" srcId="{D8AAA74C-EAB7-478A-9FDE-4932B47DE9CF}" destId="{EF518BB0-60E6-42E7-83F6-22D214EC6AE0}" srcOrd="11" destOrd="0" presId="urn:microsoft.com/office/officeart/2005/8/layout/bProcess3"/>
    <dgm:cxn modelId="{929806BF-C1E3-4F87-8000-C644F77E0C30}" type="presParOf" srcId="{EF518BB0-60E6-42E7-83F6-22D214EC6AE0}" destId="{2B884659-B7AA-4ABB-9B09-2F07340338B9}" srcOrd="0" destOrd="0" presId="urn:microsoft.com/office/officeart/2005/8/layout/bProcess3"/>
    <dgm:cxn modelId="{4D7476D7-355E-4159-8A4C-F52D4180F004}" type="presParOf" srcId="{D8AAA74C-EAB7-478A-9FDE-4932B47DE9CF}" destId="{C3092A30-95DC-461E-8DCF-053E705DB5DA}" srcOrd="12" destOrd="0" presId="urn:microsoft.com/office/officeart/2005/8/layout/bProcess3"/>
    <dgm:cxn modelId="{42BE9CD2-38C7-4233-8C1A-0917B5D11F70}" type="presParOf" srcId="{D8AAA74C-EAB7-478A-9FDE-4932B47DE9CF}" destId="{C61A63C4-A81E-4D0B-AC9B-F42E2B975A50}" srcOrd="13" destOrd="0" presId="urn:microsoft.com/office/officeart/2005/8/layout/bProcess3"/>
    <dgm:cxn modelId="{A6E11AA8-671C-4C15-8C96-6953E882AF1C}" type="presParOf" srcId="{C61A63C4-A81E-4D0B-AC9B-F42E2B975A50}" destId="{7BD31595-7E31-4D4E-9269-40A3E7B7694D}" srcOrd="0" destOrd="0" presId="urn:microsoft.com/office/officeart/2005/8/layout/bProcess3"/>
    <dgm:cxn modelId="{1033E609-BFBB-48D4-9092-9B1BC6E91D8E}" type="presParOf" srcId="{D8AAA74C-EAB7-478A-9FDE-4932B47DE9CF}" destId="{46890F2E-3C40-45A7-8CFF-E086CC1B2FF7}" srcOrd="14" destOrd="0" presId="urn:microsoft.com/office/officeart/2005/8/layout/bProcess3"/>
    <dgm:cxn modelId="{4CC0E231-0439-4FA0-AA76-14600FA2F8D0}" type="presParOf" srcId="{D8AAA74C-EAB7-478A-9FDE-4932B47DE9CF}" destId="{B2F7B810-DEC3-4B9E-A536-D9AFD75428E4}" srcOrd="15" destOrd="0" presId="urn:microsoft.com/office/officeart/2005/8/layout/bProcess3"/>
    <dgm:cxn modelId="{9D374A37-3775-4CAB-9ACD-4BE99067D909}" type="presParOf" srcId="{B2F7B810-DEC3-4B9E-A536-D9AFD75428E4}" destId="{6E5834F1-0630-410F-9CBE-8BFD5BCDD38B}" srcOrd="0" destOrd="0" presId="urn:microsoft.com/office/officeart/2005/8/layout/bProcess3"/>
    <dgm:cxn modelId="{9B221816-DC26-4CB0-BBB9-426C92C8B344}" type="presParOf" srcId="{D8AAA74C-EAB7-478A-9FDE-4932B47DE9CF}" destId="{D85F583E-9361-4219-A74E-69E73C66D200}" srcOrd="16" destOrd="0" presId="urn:microsoft.com/office/officeart/2005/8/layout/bProcess3"/>
    <dgm:cxn modelId="{25EBFA9A-E96A-452A-A8EE-A1DB17F60CE0}" type="presParOf" srcId="{D8AAA74C-EAB7-478A-9FDE-4932B47DE9CF}" destId="{E402BAEF-5129-4FFE-AB7D-8246C799231C}" srcOrd="17" destOrd="0" presId="urn:microsoft.com/office/officeart/2005/8/layout/bProcess3"/>
    <dgm:cxn modelId="{0E3672B2-3B52-4FF8-BD73-26A738A61C4B}" type="presParOf" srcId="{E402BAEF-5129-4FFE-AB7D-8246C799231C}" destId="{E02ADE09-E4E8-4D2F-B809-95D61CB3C170}" srcOrd="0" destOrd="0" presId="urn:microsoft.com/office/officeart/2005/8/layout/bProcess3"/>
    <dgm:cxn modelId="{EE057B71-55EA-4483-8AEA-EDBA99A6AE9F}" type="presParOf" srcId="{D8AAA74C-EAB7-478A-9FDE-4932B47DE9CF}" destId="{BAAA0223-BF44-4902-BA25-0E40698110E7}" srcOrd="18"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65816B3-00CA-4092-9AFE-ACAC71EEC88D}" type="doc">
      <dgm:prSet loTypeId="urn:microsoft.com/office/officeart/2011/layout/CircleProcess" loCatId="process" qsTypeId="urn:microsoft.com/office/officeart/2005/8/quickstyle/simple1" qsCatId="simple" csTypeId="urn:microsoft.com/office/officeart/2005/8/colors/colorful1" csCatId="colorful" phldr="1"/>
      <dgm:spPr/>
      <dgm:t>
        <a:bodyPr/>
        <a:lstStyle/>
        <a:p>
          <a:endParaRPr lang="en-US"/>
        </a:p>
      </dgm:t>
    </dgm:pt>
    <dgm:pt modelId="{20B2FFF4-32CC-4083-8D0E-6C3E2104C043}">
      <dgm:prSet phldrT="[Text]"/>
      <dgm:spPr/>
      <dgm:t>
        <a:bodyPr/>
        <a:lstStyle/>
        <a:p>
          <a:r>
            <a:rPr lang="en-US" b="1"/>
            <a:t>Unqualified</a:t>
          </a:r>
        </a:p>
      </dgm:t>
    </dgm:pt>
    <dgm:pt modelId="{DA22CB7B-B856-4649-9B81-D03E7FF2EB9C}" type="parTrans" cxnId="{7C452F67-7650-4B90-8ABC-3E0D4D41FACE}">
      <dgm:prSet/>
      <dgm:spPr/>
      <dgm:t>
        <a:bodyPr/>
        <a:lstStyle/>
        <a:p>
          <a:endParaRPr lang="en-US"/>
        </a:p>
      </dgm:t>
    </dgm:pt>
    <dgm:pt modelId="{BDE5D5FA-4FAF-419D-9262-DB6E2D231E14}" type="sibTrans" cxnId="{7C452F67-7650-4B90-8ABC-3E0D4D41FACE}">
      <dgm:prSet/>
      <dgm:spPr/>
      <dgm:t>
        <a:bodyPr/>
        <a:lstStyle/>
        <a:p>
          <a:endParaRPr lang="en-US"/>
        </a:p>
      </dgm:t>
    </dgm:pt>
    <dgm:pt modelId="{B71DE5FE-7A17-4F8E-B387-EE4B972E6124}">
      <dgm:prSet phldrT="[Text]"/>
      <dgm:spPr/>
      <dgm:t>
        <a:bodyPr/>
        <a:lstStyle/>
        <a:p>
          <a:r>
            <a:rPr lang="en-US" b="1"/>
            <a:t>Won</a:t>
          </a:r>
        </a:p>
      </dgm:t>
    </dgm:pt>
    <dgm:pt modelId="{73A68B8B-8A35-4EFF-8F5E-687C8BC7D38B}" type="parTrans" cxnId="{6F4F99CB-DD05-4450-A37D-E693378A0AAE}">
      <dgm:prSet/>
      <dgm:spPr/>
      <dgm:t>
        <a:bodyPr/>
        <a:lstStyle/>
        <a:p>
          <a:endParaRPr lang="en-US"/>
        </a:p>
      </dgm:t>
    </dgm:pt>
    <dgm:pt modelId="{F2572B59-D7AF-403F-BA53-FBD27A8D17A3}" type="sibTrans" cxnId="{6F4F99CB-DD05-4450-A37D-E693378A0AAE}">
      <dgm:prSet/>
      <dgm:spPr/>
      <dgm:t>
        <a:bodyPr/>
        <a:lstStyle/>
        <a:p>
          <a:endParaRPr lang="en-US"/>
        </a:p>
      </dgm:t>
    </dgm:pt>
    <dgm:pt modelId="{3F8FC60E-488B-470D-B9A7-490287F610F5}">
      <dgm:prSet phldrT="[Text]"/>
      <dgm:spPr/>
      <dgm:t>
        <a:bodyPr/>
        <a:lstStyle/>
        <a:p>
          <a:r>
            <a:rPr lang="en-US" b="1"/>
            <a:t>Lost</a:t>
          </a:r>
        </a:p>
      </dgm:t>
    </dgm:pt>
    <dgm:pt modelId="{66CF86E9-CD74-41AB-949E-94103A2AE228}" type="parTrans" cxnId="{3D510E47-04E8-4A13-9A97-7C2A6DAD84EA}">
      <dgm:prSet/>
      <dgm:spPr/>
      <dgm:t>
        <a:bodyPr/>
        <a:lstStyle/>
        <a:p>
          <a:endParaRPr lang="en-US"/>
        </a:p>
      </dgm:t>
    </dgm:pt>
    <dgm:pt modelId="{6DEF0D84-69E0-47EB-9085-37C02A2952C2}" type="sibTrans" cxnId="{3D510E47-04E8-4A13-9A97-7C2A6DAD84EA}">
      <dgm:prSet/>
      <dgm:spPr/>
      <dgm:t>
        <a:bodyPr/>
        <a:lstStyle/>
        <a:p>
          <a:endParaRPr lang="en-US"/>
        </a:p>
      </dgm:t>
    </dgm:pt>
    <dgm:pt modelId="{6557BE12-A3E5-43AA-9771-651791516A0E}" type="pres">
      <dgm:prSet presAssocID="{265816B3-00CA-4092-9AFE-ACAC71EEC88D}" presName="Name0" presStyleCnt="0">
        <dgm:presLayoutVars>
          <dgm:chMax val="11"/>
          <dgm:chPref val="11"/>
          <dgm:dir/>
          <dgm:resizeHandles/>
        </dgm:presLayoutVars>
      </dgm:prSet>
      <dgm:spPr/>
    </dgm:pt>
    <dgm:pt modelId="{7EB63D3F-D566-45EE-8B21-661128E23635}" type="pres">
      <dgm:prSet presAssocID="{3F8FC60E-488B-470D-B9A7-490287F610F5}" presName="Accent3" presStyleCnt="0"/>
      <dgm:spPr/>
    </dgm:pt>
    <dgm:pt modelId="{1940D82B-74BC-4061-A114-E797413FFAB2}" type="pres">
      <dgm:prSet presAssocID="{3F8FC60E-488B-470D-B9A7-490287F610F5}" presName="Accent" presStyleLbl="node1" presStyleIdx="0" presStyleCnt="3"/>
      <dgm:spPr/>
    </dgm:pt>
    <dgm:pt modelId="{CE51B266-A958-4ADA-969A-36E6975F9DEA}" type="pres">
      <dgm:prSet presAssocID="{3F8FC60E-488B-470D-B9A7-490287F610F5}" presName="ParentBackground3" presStyleCnt="0"/>
      <dgm:spPr/>
    </dgm:pt>
    <dgm:pt modelId="{0B242AE0-9B09-42A1-A79B-DD54AD6B685F}" type="pres">
      <dgm:prSet presAssocID="{3F8FC60E-488B-470D-B9A7-490287F610F5}" presName="ParentBackground" presStyleLbl="fgAcc1" presStyleIdx="0" presStyleCnt="3"/>
      <dgm:spPr/>
    </dgm:pt>
    <dgm:pt modelId="{8DEA6725-6D7F-44C4-967D-30EDEA9BA9AD}" type="pres">
      <dgm:prSet presAssocID="{3F8FC60E-488B-470D-B9A7-490287F610F5}" presName="Parent3" presStyleLbl="revTx" presStyleIdx="0" presStyleCnt="0">
        <dgm:presLayoutVars>
          <dgm:chMax val="1"/>
          <dgm:chPref val="1"/>
          <dgm:bulletEnabled val="1"/>
        </dgm:presLayoutVars>
      </dgm:prSet>
      <dgm:spPr/>
    </dgm:pt>
    <dgm:pt modelId="{50B36E43-FF23-4067-B23C-04BEBA0ED14F}" type="pres">
      <dgm:prSet presAssocID="{B71DE5FE-7A17-4F8E-B387-EE4B972E6124}" presName="Accent2" presStyleCnt="0"/>
      <dgm:spPr/>
    </dgm:pt>
    <dgm:pt modelId="{26A48871-53EC-437A-9B09-6343DE3C7282}" type="pres">
      <dgm:prSet presAssocID="{B71DE5FE-7A17-4F8E-B387-EE4B972E6124}" presName="Accent" presStyleLbl="node1" presStyleIdx="1" presStyleCnt="3"/>
      <dgm:spPr/>
    </dgm:pt>
    <dgm:pt modelId="{29647E1C-318D-4994-A8A1-A133F0C439FE}" type="pres">
      <dgm:prSet presAssocID="{B71DE5FE-7A17-4F8E-B387-EE4B972E6124}" presName="ParentBackground2" presStyleCnt="0"/>
      <dgm:spPr/>
    </dgm:pt>
    <dgm:pt modelId="{BE25F34C-4885-4E4B-A98B-4B4017D48D0D}" type="pres">
      <dgm:prSet presAssocID="{B71DE5FE-7A17-4F8E-B387-EE4B972E6124}" presName="ParentBackground" presStyleLbl="fgAcc1" presStyleIdx="1" presStyleCnt="3"/>
      <dgm:spPr/>
    </dgm:pt>
    <dgm:pt modelId="{621713B0-BD60-4248-BCDF-E7D7E26010FA}" type="pres">
      <dgm:prSet presAssocID="{B71DE5FE-7A17-4F8E-B387-EE4B972E6124}" presName="Parent2" presStyleLbl="revTx" presStyleIdx="0" presStyleCnt="0">
        <dgm:presLayoutVars>
          <dgm:chMax val="1"/>
          <dgm:chPref val="1"/>
          <dgm:bulletEnabled val="1"/>
        </dgm:presLayoutVars>
      </dgm:prSet>
      <dgm:spPr/>
    </dgm:pt>
    <dgm:pt modelId="{639BC039-FD94-4A10-AC3F-BAAC2EAFBCD3}" type="pres">
      <dgm:prSet presAssocID="{20B2FFF4-32CC-4083-8D0E-6C3E2104C043}" presName="Accent1" presStyleCnt="0"/>
      <dgm:spPr/>
    </dgm:pt>
    <dgm:pt modelId="{51973738-6D61-434A-ADD4-F6497FE474F1}" type="pres">
      <dgm:prSet presAssocID="{20B2FFF4-32CC-4083-8D0E-6C3E2104C043}" presName="Accent" presStyleLbl="node1" presStyleIdx="2" presStyleCnt="3"/>
      <dgm:spPr/>
    </dgm:pt>
    <dgm:pt modelId="{64FA9C1B-67A7-4521-B9B7-78208789A051}" type="pres">
      <dgm:prSet presAssocID="{20B2FFF4-32CC-4083-8D0E-6C3E2104C043}" presName="ParentBackground1" presStyleCnt="0"/>
      <dgm:spPr/>
    </dgm:pt>
    <dgm:pt modelId="{2457BBC2-A620-490A-99EB-5AC938DEA464}" type="pres">
      <dgm:prSet presAssocID="{20B2FFF4-32CC-4083-8D0E-6C3E2104C043}" presName="ParentBackground" presStyleLbl="fgAcc1" presStyleIdx="2" presStyleCnt="3"/>
      <dgm:spPr/>
    </dgm:pt>
    <dgm:pt modelId="{1857932B-634C-442C-8452-69FCA0B23557}" type="pres">
      <dgm:prSet presAssocID="{20B2FFF4-32CC-4083-8D0E-6C3E2104C043}" presName="Parent1" presStyleLbl="revTx" presStyleIdx="0" presStyleCnt="0">
        <dgm:presLayoutVars>
          <dgm:chMax val="1"/>
          <dgm:chPref val="1"/>
          <dgm:bulletEnabled val="1"/>
        </dgm:presLayoutVars>
      </dgm:prSet>
      <dgm:spPr/>
    </dgm:pt>
  </dgm:ptLst>
  <dgm:cxnLst>
    <dgm:cxn modelId="{9762382F-4E12-43C5-BBB7-46E7165797EC}" type="presOf" srcId="{265816B3-00CA-4092-9AFE-ACAC71EEC88D}" destId="{6557BE12-A3E5-43AA-9771-651791516A0E}" srcOrd="0" destOrd="0" presId="urn:microsoft.com/office/officeart/2011/layout/CircleProcess"/>
    <dgm:cxn modelId="{887EC15D-A169-4FBD-A16B-35F8907AA2F9}" type="presOf" srcId="{3F8FC60E-488B-470D-B9A7-490287F610F5}" destId="{8DEA6725-6D7F-44C4-967D-30EDEA9BA9AD}" srcOrd="1" destOrd="0" presId="urn:microsoft.com/office/officeart/2011/layout/CircleProcess"/>
    <dgm:cxn modelId="{3D510E47-04E8-4A13-9A97-7C2A6DAD84EA}" srcId="{265816B3-00CA-4092-9AFE-ACAC71EEC88D}" destId="{3F8FC60E-488B-470D-B9A7-490287F610F5}" srcOrd="2" destOrd="0" parTransId="{66CF86E9-CD74-41AB-949E-94103A2AE228}" sibTransId="{6DEF0D84-69E0-47EB-9085-37C02A2952C2}"/>
    <dgm:cxn modelId="{7C452F67-7650-4B90-8ABC-3E0D4D41FACE}" srcId="{265816B3-00CA-4092-9AFE-ACAC71EEC88D}" destId="{20B2FFF4-32CC-4083-8D0E-6C3E2104C043}" srcOrd="0" destOrd="0" parTransId="{DA22CB7B-B856-4649-9B81-D03E7FF2EB9C}" sibTransId="{BDE5D5FA-4FAF-419D-9262-DB6E2D231E14}"/>
    <dgm:cxn modelId="{A28CB571-1B86-47F7-95E7-38B444FF68A3}" type="presOf" srcId="{20B2FFF4-32CC-4083-8D0E-6C3E2104C043}" destId="{2457BBC2-A620-490A-99EB-5AC938DEA464}" srcOrd="0" destOrd="0" presId="urn:microsoft.com/office/officeart/2011/layout/CircleProcess"/>
    <dgm:cxn modelId="{9F3D9458-5C23-492E-BB68-4F1C98161B50}" type="presOf" srcId="{20B2FFF4-32CC-4083-8D0E-6C3E2104C043}" destId="{1857932B-634C-442C-8452-69FCA0B23557}" srcOrd="1" destOrd="0" presId="urn:microsoft.com/office/officeart/2011/layout/CircleProcess"/>
    <dgm:cxn modelId="{6F4F99CB-DD05-4450-A37D-E693378A0AAE}" srcId="{265816B3-00CA-4092-9AFE-ACAC71EEC88D}" destId="{B71DE5FE-7A17-4F8E-B387-EE4B972E6124}" srcOrd="1" destOrd="0" parTransId="{73A68B8B-8A35-4EFF-8F5E-687C8BC7D38B}" sibTransId="{F2572B59-D7AF-403F-BA53-FBD27A8D17A3}"/>
    <dgm:cxn modelId="{6A4FFADB-FDC8-49EE-A2A5-C45C3E2C9733}" type="presOf" srcId="{B71DE5FE-7A17-4F8E-B387-EE4B972E6124}" destId="{621713B0-BD60-4248-BCDF-E7D7E26010FA}" srcOrd="1" destOrd="0" presId="urn:microsoft.com/office/officeart/2011/layout/CircleProcess"/>
    <dgm:cxn modelId="{7A28FEDE-6847-4A12-828B-20A396039829}" type="presOf" srcId="{B71DE5FE-7A17-4F8E-B387-EE4B972E6124}" destId="{BE25F34C-4885-4E4B-A98B-4B4017D48D0D}" srcOrd="0" destOrd="0" presId="urn:microsoft.com/office/officeart/2011/layout/CircleProcess"/>
    <dgm:cxn modelId="{C80C80F5-5BE3-4955-9288-21C4D42D23DC}" type="presOf" srcId="{3F8FC60E-488B-470D-B9A7-490287F610F5}" destId="{0B242AE0-9B09-42A1-A79B-DD54AD6B685F}" srcOrd="0" destOrd="0" presId="urn:microsoft.com/office/officeart/2011/layout/CircleProcess"/>
    <dgm:cxn modelId="{4411BFD3-221B-4EA2-87FD-A35AA8326017}" type="presParOf" srcId="{6557BE12-A3E5-43AA-9771-651791516A0E}" destId="{7EB63D3F-D566-45EE-8B21-661128E23635}" srcOrd="0" destOrd="0" presId="urn:microsoft.com/office/officeart/2011/layout/CircleProcess"/>
    <dgm:cxn modelId="{D2E9A961-0964-49F4-A0F4-0F30BE7F8F10}" type="presParOf" srcId="{7EB63D3F-D566-45EE-8B21-661128E23635}" destId="{1940D82B-74BC-4061-A114-E797413FFAB2}" srcOrd="0" destOrd="0" presId="urn:microsoft.com/office/officeart/2011/layout/CircleProcess"/>
    <dgm:cxn modelId="{87679EF3-EAC5-4200-87CB-8B58226D36A0}" type="presParOf" srcId="{6557BE12-A3E5-43AA-9771-651791516A0E}" destId="{CE51B266-A958-4ADA-969A-36E6975F9DEA}" srcOrd="1" destOrd="0" presId="urn:microsoft.com/office/officeart/2011/layout/CircleProcess"/>
    <dgm:cxn modelId="{2D68A872-E854-4EE6-909E-7FDDFCBDC2EB}" type="presParOf" srcId="{CE51B266-A958-4ADA-969A-36E6975F9DEA}" destId="{0B242AE0-9B09-42A1-A79B-DD54AD6B685F}" srcOrd="0" destOrd="0" presId="urn:microsoft.com/office/officeart/2011/layout/CircleProcess"/>
    <dgm:cxn modelId="{959C5754-C6A5-4827-AE06-FF7B10927503}" type="presParOf" srcId="{6557BE12-A3E5-43AA-9771-651791516A0E}" destId="{8DEA6725-6D7F-44C4-967D-30EDEA9BA9AD}" srcOrd="2" destOrd="0" presId="urn:microsoft.com/office/officeart/2011/layout/CircleProcess"/>
    <dgm:cxn modelId="{69C9CF3D-8EB2-45A6-9538-431021DA70B8}" type="presParOf" srcId="{6557BE12-A3E5-43AA-9771-651791516A0E}" destId="{50B36E43-FF23-4067-B23C-04BEBA0ED14F}" srcOrd="3" destOrd="0" presId="urn:microsoft.com/office/officeart/2011/layout/CircleProcess"/>
    <dgm:cxn modelId="{D72B6E3C-300C-4980-A349-7094394AC859}" type="presParOf" srcId="{50B36E43-FF23-4067-B23C-04BEBA0ED14F}" destId="{26A48871-53EC-437A-9B09-6343DE3C7282}" srcOrd="0" destOrd="0" presId="urn:microsoft.com/office/officeart/2011/layout/CircleProcess"/>
    <dgm:cxn modelId="{C9499A80-8FE5-4FB4-990C-3345579E6830}" type="presParOf" srcId="{6557BE12-A3E5-43AA-9771-651791516A0E}" destId="{29647E1C-318D-4994-A8A1-A133F0C439FE}" srcOrd="4" destOrd="0" presId="urn:microsoft.com/office/officeart/2011/layout/CircleProcess"/>
    <dgm:cxn modelId="{D43C2D4F-9E16-4F32-9F65-E426C87C3254}" type="presParOf" srcId="{29647E1C-318D-4994-A8A1-A133F0C439FE}" destId="{BE25F34C-4885-4E4B-A98B-4B4017D48D0D}" srcOrd="0" destOrd="0" presId="urn:microsoft.com/office/officeart/2011/layout/CircleProcess"/>
    <dgm:cxn modelId="{14961B43-5DD4-415D-862C-DDCB34198CBD}" type="presParOf" srcId="{6557BE12-A3E5-43AA-9771-651791516A0E}" destId="{621713B0-BD60-4248-BCDF-E7D7E26010FA}" srcOrd="5" destOrd="0" presId="urn:microsoft.com/office/officeart/2011/layout/CircleProcess"/>
    <dgm:cxn modelId="{5D552D92-89DB-4D72-B114-2696A751D594}" type="presParOf" srcId="{6557BE12-A3E5-43AA-9771-651791516A0E}" destId="{639BC039-FD94-4A10-AC3F-BAAC2EAFBCD3}" srcOrd="6" destOrd="0" presId="urn:microsoft.com/office/officeart/2011/layout/CircleProcess"/>
    <dgm:cxn modelId="{887FAFF8-B35B-4234-81E7-A0EE531B52AF}" type="presParOf" srcId="{639BC039-FD94-4A10-AC3F-BAAC2EAFBCD3}" destId="{51973738-6D61-434A-ADD4-F6497FE474F1}" srcOrd="0" destOrd="0" presId="urn:microsoft.com/office/officeart/2011/layout/CircleProcess"/>
    <dgm:cxn modelId="{76BDA84A-C77A-4CC7-BF52-0488C1D83A4E}" type="presParOf" srcId="{6557BE12-A3E5-43AA-9771-651791516A0E}" destId="{64FA9C1B-67A7-4521-B9B7-78208789A051}" srcOrd="7" destOrd="0" presId="urn:microsoft.com/office/officeart/2011/layout/CircleProcess"/>
    <dgm:cxn modelId="{DB32339D-DDF1-40AC-A84C-6480EDF22A0C}" type="presParOf" srcId="{64FA9C1B-67A7-4521-B9B7-78208789A051}" destId="{2457BBC2-A620-490A-99EB-5AC938DEA464}" srcOrd="0" destOrd="0" presId="urn:microsoft.com/office/officeart/2011/layout/CircleProcess"/>
    <dgm:cxn modelId="{8A5B1536-7D24-4EAD-9631-9AA73CB2195A}" type="presParOf" srcId="{6557BE12-A3E5-43AA-9771-651791516A0E}" destId="{1857932B-634C-442C-8452-69FCA0B23557}" srcOrd="8" destOrd="0" presId="urn:microsoft.com/office/officeart/2011/layout/Circle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F19D98-9A3E-43FA-A90E-FE762042D9E9}">
      <dsp:nvSpPr>
        <dsp:cNvPr id="0" name=""/>
        <dsp:cNvSpPr/>
      </dsp:nvSpPr>
      <dsp:spPr>
        <a:xfrm>
          <a:off x="413805" y="461044"/>
          <a:ext cx="672363" cy="672363"/>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D283C2-ECA5-4754-ADAB-4F1D8BB6C9EF}">
      <dsp:nvSpPr>
        <dsp:cNvPr id="0" name=""/>
        <dsp:cNvSpPr/>
      </dsp:nvSpPr>
      <dsp:spPr>
        <a:xfrm>
          <a:off x="2916" y="1459783"/>
          <a:ext cx="1494140" cy="117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0" i="0" kern="1200" baseline="0"/>
            <a:t>Enable Lead Management to Salesforce</a:t>
          </a:r>
          <a:endParaRPr lang="en-US" sz="1600" kern="1200"/>
        </a:p>
      </dsp:txBody>
      <dsp:txXfrm>
        <a:off x="2916" y="1459783"/>
        <a:ext cx="1494140" cy="1176635"/>
      </dsp:txXfrm>
    </dsp:sp>
    <dsp:sp modelId="{756E4E77-E2AD-4756-96BD-35115E0B54ED}">
      <dsp:nvSpPr>
        <dsp:cNvPr id="0" name=""/>
        <dsp:cNvSpPr/>
      </dsp:nvSpPr>
      <dsp:spPr>
        <a:xfrm>
          <a:off x="2169420" y="461044"/>
          <a:ext cx="672363" cy="672363"/>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4F14DB5-03B7-4065-B768-AC44A4815985}">
      <dsp:nvSpPr>
        <dsp:cNvPr id="0" name=""/>
        <dsp:cNvSpPr/>
      </dsp:nvSpPr>
      <dsp:spPr>
        <a:xfrm>
          <a:off x="1758532" y="1459783"/>
          <a:ext cx="1494140" cy="117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0" i="0" kern="1200" baseline="0"/>
            <a:t>Discontinue existing platform</a:t>
          </a:r>
          <a:endParaRPr lang="en-US" sz="1600" kern="1200"/>
        </a:p>
      </dsp:txBody>
      <dsp:txXfrm>
        <a:off x="1758532" y="1459783"/>
        <a:ext cx="1494140" cy="1176635"/>
      </dsp:txXfrm>
    </dsp:sp>
    <dsp:sp modelId="{F0E16C6B-94B6-4ECB-8EC2-C7070A330FB1}">
      <dsp:nvSpPr>
        <dsp:cNvPr id="0" name=""/>
        <dsp:cNvSpPr/>
      </dsp:nvSpPr>
      <dsp:spPr>
        <a:xfrm>
          <a:off x="3992810" y="504284"/>
          <a:ext cx="672363" cy="672363"/>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CBAF6939-268D-476D-9D3A-41BDD60EFCDF}">
      <dsp:nvSpPr>
        <dsp:cNvPr id="0" name=""/>
        <dsp:cNvSpPr/>
      </dsp:nvSpPr>
      <dsp:spPr>
        <a:xfrm>
          <a:off x="5308714" y="1414342"/>
          <a:ext cx="1494140" cy="117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0" i="0" kern="1200" baseline="0"/>
            <a:t>Increase productivity through creating</a:t>
          </a:r>
          <a:r>
            <a:rPr lang="en-US" sz="1600" b="0" i="0" kern="1200"/>
            <a:t> the ability to track lead quality and conversion success</a:t>
          </a:r>
          <a:endParaRPr lang="en-US" sz="1600" kern="1200"/>
        </a:p>
      </dsp:txBody>
      <dsp:txXfrm>
        <a:off x="5308714" y="1414342"/>
        <a:ext cx="1494140" cy="1176635"/>
      </dsp:txXfrm>
    </dsp:sp>
    <dsp:sp modelId="{EF51F480-F664-4660-9B91-7B47C88578DF}">
      <dsp:nvSpPr>
        <dsp:cNvPr id="0" name=""/>
        <dsp:cNvSpPr/>
      </dsp:nvSpPr>
      <dsp:spPr>
        <a:xfrm>
          <a:off x="5741836" y="525914"/>
          <a:ext cx="672363" cy="672363"/>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8C48578-9B79-4E89-AC58-6D5C37B15594}">
      <dsp:nvSpPr>
        <dsp:cNvPr id="0" name=""/>
        <dsp:cNvSpPr/>
      </dsp:nvSpPr>
      <dsp:spPr>
        <a:xfrm>
          <a:off x="3572493" y="1519462"/>
          <a:ext cx="1494140" cy="117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0" i="0" kern="1200" baseline="0"/>
            <a:t>Automate business process and Enable channel efficiency</a:t>
          </a:r>
          <a:endParaRPr lang="en-US" sz="1600" kern="1200"/>
        </a:p>
      </dsp:txBody>
      <dsp:txXfrm>
        <a:off x="3572493" y="1519462"/>
        <a:ext cx="1494140" cy="1176635"/>
      </dsp:txXfrm>
    </dsp:sp>
    <dsp:sp modelId="{9CB3431F-3BEE-4B1B-806C-B9C591401A9E}">
      <dsp:nvSpPr>
        <dsp:cNvPr id="0" name=""/>
        <dsp:cNvSpPr/>
      </dsp:nvSpPr>
      <dsp:spPr>
        <a:xfrm>
          <a:off x="7436266" y="461044"/>
          <a:ext cx="672363" cy="672363"/>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DAEAF26F-0CA1-4DB5-84EF-698AFACF99C9}">
      <dsp:nvSpPr>
        <dsp:cNvPr id="0" name=""/>
        <dsp:cNvSpPr/>
      </dsp:nvSpPr>
      <dsp:spPr>
        <a:xfrm>
          <a:off x="7025377" y="1459783"/>
          <a:ext cx="1494140" cy="117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0" i="0" kern="1200" baseline="0"/>
            <a:t>Increase sales </a:t>
          </a:r>
          <a:endParaRPr lang="en-US" sz="1600" kern="1200"/>
        </a:p>
      </dsp:txBody>
      <dsp:txXfrm>
        <a:off x="7025377" y="1459783"/>
        <a:ext cx="1494140" cy="1176635"/>
      </dsp:txXfrm>
    </dsp:sp>
    <dsp:sp modelId="{016BA66D-98E7-442B-8799-2B2367F8892A}">
      <dsp:nvSpPr>
        <dsp:cNvPr id="0" name=""/>
        <dsp:cNvSpPr/>
      </dsp:nvSpPr>
      <dsp:spPr>
        <a:xfrm>
          <a:off x="9191881" y="461044"/>
          <a:ext cx="672363" cy="672363"/>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1CEB406F-9B7A-4DE7-83A8-86EBDC800DD8}">
      <dsp:nvSpPr>
        <dsp:cNvPr id="0" name=""/>
        <dsp:cNvSpPr/>
      </dsp:nvSpPr>
      <dsp:spPr>
        <a:xfrm>
          <a:off x="8780993" y="1459783"/>
          <a:ext cx="1494140" cy="117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0" i="0" kern="1200" baseline="0"/>
            <a:t>Enhanced data analytics and business intelligence for more informed decisions</a:t>
          </a:r>
          <a:endParaRPr lang="en-US" sz="1600" kern="1200"/>
        </a:p>
      </dsp:txBody>
      <dsp:txXfrm>
        <a:off x="8780993" y="1459783"/>
        <a:ext cx="1494140" cy="1176635"/>
      </dsp:txXfrm>
    </dsp:sp>
    <dsp:sp modelId="{85DD8A3C-1F61-4458-82BC-8502F08FD170}">
      <dsp:nvSpPr>
        <dsp:cNvPr id="0" name=""/>
        <dsp:cNvSpPr/>
      </dsp:nvSpPr>
      <dsp:spPr>
        <a:xfrm>
          <a:off x="10947497" y="461044"/>
          <a:ext cx="672363" cy="672363"/>
        </a:xfrm>
        <a:prstGeom prst="rect">
          <a:avLst/>
        </a:prstGeom>
        <a:blipFill>
          <a:blip xmlns:r="http://schemas.openxmlformats.org/officeDocument/2006/relationships"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rcRect/>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AFD9CB-D9FA-4774-AD2B-34AC34290E29}">
      <dsp:nvSpPr>
        <dsp:cNvPr id="0" name=""/>
        <dsp:cNvSpPr/>
      </dsp:nvSpPr>
      <dsp:spPr>
        <a:xfrm>
          <a:off x="10536608" y="1459783"/>
          <a:ext cx="1494140" cy="11766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11200">
            <a:lnSpc>
              <a:spcPct val="100000"/>
            </a:lnSpc>
            <a:spcBef>
              <a:spcPct val="0"/>
            </a:spcBef>
            <a:spcAft>
              <a:spcPct val="35000"/>
            </a:spcAft>
            <a:buNone/>
          </a:pPr>
          <a:r>
            <a:rPr lang="en-GB" sz="1600" b="0" i="0" kern="1200" baseline="0"/>
            <a:t>Scalable to other market segments</a:t>
          </a:r>
          <a:endParaRPr lang="en-US" sz="1600" kern="1200"/>
        </a:p>
      </dsp:txBody>
      <dsp:txXfrm>
        <a:off x="10536608" y="1459783"/>
        <a:ext cx="1494140" cy="117663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53600B-9B34-4A0E-8051-88CADDACCB99}">
      <dsp:nvSpPr>
        <dsp:cNvPr id="0" name=""/>
        <dsp:cNvSpPr/>
      </dsp:nvSpPr>
      <dsp:spPr>
        <a:xfrm>
          <a:off x="2636304" y="547239"/>
          <a:ext cx="422499" cy="91440"/>
        </a:xfrm>
        <a:custGeom>
          <a:avLst/>
          <a:gdLst/>
          <a:ahLst/>
          <a:cxnLst/>
          <a:rect l="0" t="0" r="0" b="0"/>
          <a:pathLst>
            <a:path>
              <a:moveTo>
                <a:pt x="0" y="45720"/>
              </a:moveTo>
              <a:lnTo>
                <a:pt x="422499"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6226" y="590693"/>
        <a:ext cx="22654" cy="4530"/>
      </dsp:txXfrm>
    </dsp:sp>
    <dsp:sp modelId="{677FDA06-C278-4D2C-BDA6-5A8C1A4E049D}">
      <dsp:nvSpPr>
        <dsp:cNvPr id="0" name=""/>
        <dsp:cNvSpPr/>
      </dsp:nvSpPr>
      <dsp:spPr>
        <a:xfrm>
          <a:off x="668107" y="1960"/>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 Once a new partner account is identified, instruct the dealer to create a Channel One user account by logging into channelone.cummins.com and clicking create account.</a:t>
          </a:r>
          <a:endParaRPr lang="en-US" sz="1100" kern="1200"/>
        </a:p>
      </dsp:txBody>
      <dsp:txXfrm>
        <a:off x="668107" y="1960"/>
        <a:ext cx="1969996" cy="1181997"/>
      </dsp:txXfrm>
    </dsp:sp>
    <dsp:sp modelId="{E8CB6AC4-1783-4915-B91F-14467E9B0464}">
      <dsp:nvSpPr>
        <dsp:cNvPr id="0" name=""/>
        <dsp:cNvSpPr/>
      </dsp:nvSpPr>
      <dsp:spPr>
        <a:xfrm>
          <a:off x="5059399" y="547239"/>
          <a:ext cx="422499" cy="91440"/>
        </a:xfrm>
        <a:custGeom>
          <a:avLst/>
          <a:gdLst/>
          <a:ahLst/>
          <a:cxnLst/>
          <a:rect l="0" t="0" r="0" b="0"/>
          <a:pathLst>
            <a:path>
              <a:moveTo>
                <a:pt x="0" y="45720"/>
              </a:moveTo>
              <a:lnTo>
                <a:pt x="422499"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9322" y="590693"/>
        <a:ext cx="22654" cy="4530"/>
      </dsp:txXfrm>
    </dsp:sp>
    <dsp:sp modelId="{312BD080-59A0-43DA-914C-D8FF18CB7E0D}">
      <dsp:nvSpPr>
        <dsp:cNvPr id="0" name=""/>
        <dsp:cNvSpPr/>
      </dsp:nvSpPr>
      <dsp:spPr>
        <a:xfrm>
          <a:off x="3091203" y="1960"/>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 The dealer sends their Channel One username to their AE.</a:t>
          </a:r>
          <a:endParaRPr lang="en-US" sz="1100" kern="1200"/>
        </a:p>
      </dsp:txBody>
      <dsp:txXfrm>
        <a:off x="3091203" y="1960"/>
        <a:ext cx="1969996" cy="1181997"/>
      </dsp:txXfrm>
    </dsp:sp>
    <dsp:sp modelId="{42C0EB8C-2509-4234-ABF1-AB807C0C95CE}">
      <dsp:nvSpPr>
        <dsp:cNvPr id="0" name=""/>
        <dsp:cNvSpPr/>
      </dsp:nvSpPr>
      <dsp:spPr>
        <a:xfrm>
          <a:off x="7482495" y="547239"/>
          <a:ext cx="422499" cy="91440"/>
        </a:xfrm>
        <a:custGeom>
          <a:avLst/>
          <a:gdLst/>
          <a:ahLst/>
          <a:cxnLst/>
          <a:rect l="0" t="0" r="0" b="0"/>
          <a:pathLst>
            <a:path>
              <a:moveTo>
                <a:pt x="0" y="45720"/>
              </a:moveTo>
              <a:lnTo>
                <a:pt x="422499"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82417" y="590693"/>
        <a:ext cx="22654" cy="4530"/>
      </dsp:txXfrm>
    </dsp:sp>
    <dsp:sp modelId="{1D8F10A3-2F08-4B9E-8BB2-7B80B445454E}">
      <dsp:nvSpPr>
        <dsp:cNvPr id="0" name=""/>
        <dsp:cNvSpPr/>
      </dsp:nvSpPr>
      <dsp:spPr>
        <a:xfrm>
          <a:off x="5514299" y="1960"/>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 The AE reviews Salesforce to see if the Dealer already has an account set up.</a:t>
          </a:r>
          <a:endParaRPr lang="en-US" sz="1100" kern="1200"/>
        </a:p>
      </dsp:txBody>
      <dsp:txXfrm>
        <a:off x="5514299" y="1960"/>
        <a:ext cx="1969996" cy="1181997"/>
      </dsp:txXfrm>
    </dsp:sp>
    <dsp:sp modelId="{AC3E3AB8-B74B-483A-9D43-86D66FE87EB0}">
      <dsp:nvSpPr>
        <dsp:cNvPr id="0" name=""/>
        <dsp:cNvSpPr/>
      </dsp:nvSpPr>
      <dsp:spPr>
        <a:xfrm>
          <a:off x="1653105" y="1182158"/>
          <a:ext cx="7269287" cy="422499"/>
        </a:xfrm>
        <a:custGeom>
          <a:avLst/>
          <a:gdLst/>
          <a:ahLst/>
          <a:cxnLst/>
          <a:rect l="0" t="0" r="0" b="0"/>
          <a:pathLst>
            <a:path>
              <a:moveTo>
                <a:pt x="7269287" y="0"/>
              </a:moveTo>
              <a:lnTo>
                <a:pt x="7269287" y="228349"/>
              </a:lnTo>
              <a:lnTo>
                <a:pt x="0" y="228349"/>
              </a:lnTo>
              <a:lnTo>
                <a:pt x="0" y="422499"/>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5664" y="1391142"/>
        <a:ext cx="364169" cy="4530"/>
      </dsp:txXfrm>
    </dsp:sp>
    <dsp:sp modelId="{81445D81-22B8-4ACA-8313-231B53628201}">
      <dsp:nvSpPr>
        <dsp:cNvPr id="0" name=""/>
        <dsp:cNvSpPr/>
      </dsp:nvSpPr>
      <dsp:spPr>
        <a:xfrm>
          <a:off x="7937394" y="1960"/>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If they DO NOT, AE contacts Zach Hanson, Dealer Support Specialist, to set it up.  </a:t>
          </a:r>
        </a:p>
      </dsp:txBody>
      <dsp:txXfrm>
        <a:off x="7937394" y="1960"/>
        <a:ext cx="1969996" cy="1181997"/>
      </dsp:txXfrm>
    </dsp:sp>
    <dsp:sp modelId="{ED59C2CA-96E7-4A88-A34F-D7C1F7E682E0}">
      <dsp:nvSpPr>
        <dsp:cNvPr id="0" name=""/>
        <dsp:cNvSpPr/>
      </dsp:nvSpPr>
      <dsp:spPr>
        <a:xfrm>
          <a:off x="2636304" y="2182336"/>
          <a:ext cx="422499" cy="91440"/>
        </a:xfrm>
        <a:custGeom>
          <a:avLst/>
          <a:gdLst/>
          <a:ahLst/>
          <a:cxnLst/>
          <a:rect l="0" t="0" r="0" b="0"/>
          <a:pathLst>
            <a:path>
              <a:moveTo>
                <a:pt x="0" y="45720"/>
              </a:moveTo>
              <a:lnTo>
                <a:pt x="422499"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6226" y="2225791"/>
        <a:ext cx="22654" cy="4530"/>
      </dsp:txXfrm>
    </dsp:sp>
    <dsp:sp modelId="{C9282024-FE95-4278-8231-1FAC79D9E3BD}">
      <dsp:nvSpPr>
        <dsp:cNvPr id="0" name=""/>
        <dsp:cNvSpPr/>
      </dsp:nvSpPr>
      <dsp:spPr>
        <a:xfrm>
          <a:off x="668107" y="1637057"/>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AE Enables the account to be a Partner Account</a:t>
          </a:r>
        </a:p>
      </dsp:txBody>
      <dsp:txXfrm>
        <a:off x="668107" y="1637057"/>
        <a:ext cx="1969996" cy="1181997"/>
      </dsp:txXfrm>
    </dsp:sp>
    <dsp:sp modelId="{EF518BB0-60E6-42E7-83F6-22D214EC6AE0}">
      <dsp:nvSpPr>
        <dsp:cNvPr id="0" name=""/>
        <dsp:cNvSpPr/>
      </dsp:nvSpPr>
      <dsp:spPr>
        <a:xfrm>
          <a:off x="5059399" y="2182336"/>
          <a:ext cx="422499" cy="91440"/>
        </a:xfrm>
        <a:custGeom>
          <a:avLst/>
          <a:gdLst/>
          <a:ahLst/>
          <a:cxnLst/>
          <a:rect l="0" t="0" r="0" b="0"/>
          <a:pathLst>
            <a:path>
              <a:moveTo>
                <a:pt x="0" y="45720"/>
              </a:moveTo>
              <a:lnTo>
                <a:pt x="422499"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59322" y="2225791"/>
        <a:ext cx="22654" cy="4530"/>
      </dsp:txXfrm>
    </dsp:sp>
    <dsp:sp modelId="{29547CA3-F43B-478E-9A0B-B5CE86856611}">
      <dsp:nvSpPr>
        <dsp:cNvPr id="0" name=""/>
        <dsp:cNvSpPr/>
      </dsp:nvSpPr>
      <dsp:spPr>
        <a:xfrm>
          <a:off x="3091203" y="1637057"/>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AE sets one email address for Lead Assignment and sets lead threshold</a:t>
          </a:r>
        </a:p>
      </dsp:txBody>
      <dsp:txXfrm>
        <a:off x="3091203" y="1637057"/>
        <a:ext cx="1969996" cy="1181997"/>
      </dsp:txXfrm>
    </dsp:sp>
    <dsp:sp modelId="{C61A63C4-A81E-4D0B-AC9B-F42E2B975A50}">
      <dsp:nvSpPr>
        <dsp:cNvPr id="0" name=""/>
        <dsp:cNvSpPr/>
      </dsp:nvSpPr>
      <dsp:spPr>
        <a:xfrm>
          <a:off x="7482495" y="2182336"/>
          <a:ext cx="422499" cy="91440"/>
        </a:xfrm>
        <a:custGeom>
          <a:avLst/>
          <a:gdLst/>
          <a:ahLst/>
          <a:cxnLst/>
          <a:rect l="0" t="0" r="0" b="0"/>
          <a:pathLst>
            <a:path>
              <a:moveTo>
                <a:pt x="0" y="45720"/>
              </a:moveTo>
              <a:lnTo>
                <a:pt x="422499"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7682417" y="2225791"/>
        <a:ext cx="22654" cy="4530"/>
      </dsp:txXfrm>
    </dsp:sp>
    <dsp:sp modelId="{C3092A30-95DC-461E-8DCF-053E705DB5DA}">
      <dsp:nvSpPr>
        <dsp:cNvPr id="0" name=""/>
        <dsp:cNvSpPr/>
      </dsp:nvSpPr>
      <dsp:spPr>
        <a:xfrm>
          <a:off x="5514299" y="1637057"/>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AE creates contact records for the people who will login to the portal to manage leads. *at least one contact should be the same as the lead assignment email address</a:t>
          </a:r>
          <a:endParaRPr lang="en-US" sz="1100" kern="1200"/>
        </a:p>
      </dsp:txBody>
      <dsp:txXfrm>
        <a:off x="5514299" y="1637057"/>
        <a:ext cx="1969996" cy="1181997"/>
      </dsp:txXfrm>
    </dsp:sp>
    <dsp:sp modelId="{B2F7B810-DEC3-4B9E-A536-D9AFD75428E4}">
      <dsp:nvSpPr>
        <dsp:cNvPr id="0" name=""/>
        <dsp:cNvSpPr/>
      </dsp:nvSpPr>
      <dsp:spPr>
        <a:xfrm>
          <a:off x="1653105" y="2817255"/>
          <a:ext cx="7269287" cy="422499"/>
        </a:xfrm>
        <a:custGeom>
          <a:avLst/>
          <a:gdLst/>
          <a:ahLst/>
          <a:cxnLst/>
          <a:rect l="0" t="0" r="0" b="0"/>
          <a:pathLst>
            <a:path>
              <a:moveTo>
                <a:pt x="7269287" y="0"/>
              </a:moveTo>
              <a:lnTo>
                <a:pt x="7269287" y="228349"/>
              </a:lnTo>
              <a:lnTo>
                <a:pt x="0" y="228349"/>
              </a:lnTo>
              <a:lnTo>
                <a:pt x="0" y="422499"/>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05664" y="3026239"/>
        <a:ext cx="364169" cy="4530"/>
      </dsp:txXfrm>
    </dsp:sp>
    <dsp:sp modelId="{46890F2E-3C40-45A7-8CFF-E086CC1B2FF7}">
      <dsp:nvSpPr>
        <dsp:cNvPr id="0" name=""/>
        <dsp:cNvSpPr/>
      </dsp:nvSpPr>
      <dsp:spPr>
        <a:xfrm>
          <a:off x="7937394" y="1637057"/>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 AE create an ATR in Salesforce and provides the Dealer Account Name, Email Address, Region and Channel One user name.</a:t>
          </a:r>
        </a:p>
      </dsp:txBody>
      <dsp:txXfrm>
        <a:off x="7937394" y="1637057"/>
        <a:ext cx="1969996" cy="1181997"/>
      </dsp:txXfrm>
    </dsp:sp>
    <dsp:sp modelId="{E402BAEF-5129-4FFE-AB7D-8246C799231C}">
      <dsp:nvSpPr>
        <dsp:cNvPr id="0" name=""/>
        <dsp:cNvSpPr/>
      </dsp:nvSpPr>
      <dsp:spPr>
        <a:xfrm>
          <a:off x="2636304" y="3817433"/>
          <a:ext cx="422499" cy="91440"/>
        </a:xfrm>
        <a:custGeom>
          <a:avLst/>
          <a:gdLst/>
          <a:ahLst/>
          <a:cxnLst/>
          <a:rect l="0" t="0" r="0" b="0"/>
          <a:pathLst>
            <a:path>
              <a:moveTo>
                <a:pt x="0" y="45720"/>
              </a:moveTo>
              <a:lnTo>
                <a:pt x="422499" y="45720"/>
              </a:lnTo>
            </a:path>
          </a:pathLst>
        </a:custGeom>
        <a:noFill/>
        <a:ln w="28575" cap="flat" cmpd="sng" algn="ctr">
          <a:solidFill>
            <a:scrgbClr r="0" g="0" b="0"/>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2836226" y="3860888"/>
        <a:ext cx="22654" cy="4530"/>
      </dsp:txXfrm>
    </dsp:sp>
    <dsp:sp modelId="{D85F583E-9361-4219-A74E-69E73C66D200}">
      <dsp:nvSpPr>
        <dsp:cNvPr id="0" name=""/>
        <dsp:cNvSpPr/>
      </dsp:nvSpPr>
      <dsp:spPr>
        <a:xfrm>
          <a:off x="668107" y="3272154"/>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IT locates the contact and enables them as a portal user.  (The enables single sign on)</a:t>
          </a:r>
        </a:p>
      </dsp:txBody>
      <dsp:txXfrm>
        <a:off x="668107" y="3272154"/>
        <a:ext cx="1969996" cy="1181997"/>
      </dsp:txXfrm>
    </dsp:sp>
    <dsp:sp modelId="{BAAA0223-BF44-4902-BA25-0E40698110E7}">
      <dsp:nvSpPr>
        <dsp:cNvPr id="0" name=""/>
        <dsp:cNvSpPr/>
      </dsp:nvSpPr>
      <dsp:spPr>
        <a:xfrm>
          <a:off x="3091203" y="3272154"/>
          <a:ext cx="1969996" cy="1181997"/>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An email notification will go to the dealer letting them know they can now login to the portal</a:t>
          </a:r>
        </a:p>
      </dsp:txBody>
      <dsp:txXfrm>
        <a:off x="3091203" y="3272154"/>
        <a:ext cx="1969996" cy="118199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40D82B-74BC-4061-A114-E797413FFAB2}">
      <dsp:nvSpPr>
        <dsp:cNvPr id="0" name=""/>
        <dsp:cNvSpPr/>
      </dsp:nvSpPr>
      <dsp:spPr>
        <a:xfrm>
          <a:off x="5994488" y="795179"/>
          <a:ext cx="2106411" cy="2106801"/>
        </a:xfrm>
        <a:prstGeom prst="ellipse">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B242AE0-9B09-42A1-A79B-DD54AD6B685F}">
      <dsp:nvSpPr>
        <dsp:cNvPr id="0" name=""/>
        <dsp:cNvSpPr/>
      </dsp:nvSpPr>
      <dsp:spPr>
        <a:xfrm>
          <a:off x="6064428" y="865418"/>
          <a:ext cx="1966532" cy="1966323"/>
        </a:xfrm>
        <a:prstGeom prst="ellipse">
          <a:avLst/>
        </a:prstGeom>
        <a:solidFill>
          <a:schemeClr val="lt1">
            <a:alpha val="90000"/>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t>Lost</a:t>
          </a:r>
        </a:p>
      </dsp:txBody>
      <dsp:txXfrm>
        <a:off x="6345557" y="1146374"/>
        <a:ext cx="1404274" cy="1404410"/>
      </dsp:txXfrm>
    </dsp:sp>
    <dsp:sp modelId="{26A48871-53EC-437A-9B09-6343DE3C7282}">
      <dsp:nvSpPr>
        <dsp:cNvPr id="0" name=""/>
        <dsp:cNvSpPr/>
      </dsp:nvSpPr>
      <dsp:spPr>
        <a:xfrm rot="2700000">
          <a:off x="3819988" y="797726"/>
          <a:ext cx="2101337" cy="2101337"/>
        </a:xfrm>
        <a:prstGeom prst="teardrop">
          <a:avLst>
            <a:gd name="adj" fmla="val 10000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E25F34C-4885-4E4B-A98B-4B4017D48D0D}">
      <dsp:nvSpPr>
        <dsp:cNvPr id="0" name=""/>
        <dsp:cNvSpPr/>
      </dsp:nvSpPr>
      <dsp:spPr>
        <a:xfrm>
          <a:off x="3887391" y="865418"/>
          <a:ext cx="1966532" cy="1966323"/>
        </a:xfrm>
        <a:prstGeom prst="ellipse">
          <a:avLst/>
        </a:prstGeom>
        <a:solidFill>
          <a:schemeClr val="lt1">
            <a:alpha val="90000"/>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t>Won</a:t>
          </a:r>
        </a:p>
      </dsp:txBody>
      <dsp:txXfrm>
        <a:off x="4168520" y="1146374"/>
        <a:ext cx="1404274" cy="1404410"/>
      </dsp:txXfrm>
    </dsp:sp>
    <dsp:sp modelId="{51973738-6D61-434A-ADD4-F6497FE474F1}">
      <dsp:nvSpPr>
        <dsp:cNvPr id="0" name=""/>
        <dsp:cNvSpPr/>
      </dsp:nvSpPr>
      <dsp:spPr>
        <a:xfrm rot="2700000">
          <a:off x="1642952" y="797726"/>
          <a:ext cx="2101337" cy="2101337"/>
        </a:xfrm>
        <a:prstGeom prst="teardrop">
          <a:avLst>
            <a:gd name="adj" fmla="val 10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457BBC2-A620-490A-99EB-5AC938DEA464}">
      <dsp:nvSpPr>
        <dsp:cNvPr id="0" name=""/>
        <dsp:cNvSpPr/>
      </dsp:nvSpPr>
      <dsp:spPr>
        <a:xfrm>
          <a:off x="1710355" y="865418"/>
          <a:ext cx="1966532" cy="1966323"/>
        </a:xfrm>
        <a:prstGeom prst="ellipse">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24130" tIns="24130" rIns="24130" bIns="24130" numCol="1" spcCol="1270" anchor="ctr" anchorCtr="0">
          <a:noAutofit/>
        </a:bodyPr>
        <a:lstStyle/>
        <a:p>
          <a:pPr marL="0" lvl="0" indent="0" algn="ctr" defTabSz="844550">
            <a:lnSpc>
              <a:spcPct val="90000"/>
            </a:lnSpc>
            <a:spcBef>
              <a:spcPct val="0"/>
            </a:spcBef>
            <a:spcAft>
              <a:spcPct val="35000"/>
            </a:spcAft>
            <a:buNone/>
          </a:pPr>
          <a:r>
            <a:rPr lang="en-US" sz="1900" b="1" kern="1200"/>
            <a:t>Unqualified</a:t>
          </a:r>
        </a:p>
      </dsp:txBody>
      <dsp:txXfrm>
        <a:off x="1991484" y="1146374"/>
        <a:ext cx="1404274" cy="1404410"/>
      </dsp:txXfrm>
    </dsp:sp>
  </dsp:spTree>
</dsp:drawing>
</file>

<file path=ppt/diagrams/layout1.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5B8BC694-193C-4E6C-9FE1-247F8A6747B7}" type="datetimeFigureOut">
              <a:rPr lang="en-US" smtClean="0"/>
              <a:t>5/31/2023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69D6179-7C92-4F73-8BB8-12FDFF794E52}" type="slidenum">
              <a:rPr lang="en-US" smtClean="0"/>
              <a:t>‹#›</a:t>
            </a:fld>
            <a:endParaRPr lang="en-US"/>
          </a:p>
        </p:txBody>
      </p:sp>
    </p:spTree>
    <p:extLst>
      <p:ext uri="{BB962C8B-B14F-4D97-AF65-F5344CB8AC3E}">
        <p14:creationId xmlns:p14="http://schemas.microsoft.com/office/powerpoint/2010/main" val="25438988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D6179-7C92-4F73-8BB8-12FDFF794E52}" type="slidenum">
              <a:rPr lang="en-US" smtClean="0"/>
              <a:t>2</a:t>
            </a:fld>
            <a:endParaRPr lang="en-US"/>
          </a:p>
        </p:txBody>
      </p:sp>
    </p:spTree>
    <p:extLst>
      <p:ext uri="{BB962C8B-B14F-4D97-AF65-F5344CB8AC3E}">
        <p14:creationId xmlns:p14="http://schemas.microsoft.com/office/powerpoint/2010/main" val="1018274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D6179-7C92-4F73-8BB8-12FDFF794E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043153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28</a:t>
            </a:fld>
            <a:endParaRPr lang="en-US"/>
          </a:p>
        </p:txBody>
      </p:sp>
    </p:spTree>
    <p:extLst>
      <p:ext uri="{BB962C8B-B14F-4D97-AF65-F5344CB8AC3E}">
        <p14:creationId xmlns:p14="http://schemas.microsoft.com/office/powerpoint/2010/main" val="39316790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Control panel?? </a:t>
            </a:r>
          </a:p>
        </p:txBody>
      </p:sp>
      <p:sp>
        <p:nvSpPr>
          <p:cNvPr id="4" name="Slide Number Placeholder 3"/>
          <p:cNvSpPr>
            <a:spLocks noGrp="1"/>
          </p:cNvSpPr>
          <p:nvPr>
            <p:ph type="sldNum" sz="quarter" idx="5"/>
          </p:nvPr>
        </p:nvSpPr>
        <p:spPr/>
        <p:txBody>
          <a:bodyPr/>
          <a:lstStyle/>
          <a:p>
            <a:fld id="{C69D6179-7C92-4F73-8BB8-12FDFF794E52}" type="slidenum">
              <a:rPr lang="en-US" smtClean="0"/>
              <a:t>29</a:t>
            </a:fld>
            <a:endParaRPr lang="en-US"/>
          </a:p>
        </p:txBody>
      </p:sp>
    </p:spTree>
    <p:extLst>
      <p:ext uri="{BB962C8B-B14F-4D97-AF65-F5344CB8AC3E}">
        <p14:creationId xmlns:p14="http://schemas.microsoft.com/office/powerpoint/2010/main" val="310373938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30</a:t>
            </a:fld>
            <a:endParaRPr lang="en-US"/>
          </a:p>
        </p:txBody>
      </p:sp>
    </p:spTree>
    <p:extLst>
      <p:ext uri="{BB962C8B-B14F-4D97-AF65-F5344CB8AC3E}">
        <p14:creationId xmlns:p14="http://schemas.microsoft.com/office/powerpoint/2010/main" val="84886923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69D6179-7C92-4F73-8BB8-12FDFF794E52}" type="slidenum">
              <a:rPr lang="en-US" smtClean="0"/>
              <a:t>31</a:t>
            </a:fld>
            <a:endParaRPr lang="en-US"/>
          </a:p>
        </p:txBody>
      </p:sp>
    </p:spTree>
    <p:extLst>
      <p:ext uri="{BB962C8B-B14F-4D97-AF65-F5344CB8AC3E}">
        <p14:creationId xmlns:p14="http://schemas.microsoft.com/office/powerpoint/2010/main" val="300296078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32</a:t>
            </a:fld>
            <a:endParaRPr lang="en-US"/>
          </a:p>
        </p:txBody>
      </p:sp>
    </p:spTree>
    <p:extLst>
      <p:ext uri="{BB962C8B-B14F-4D97-AF65-F5344CB8AC3E}">
        <p14:creationId xmlns:p14="http://schemas.microsoft.com/office/powerpoint/2010/main" val="3434575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33</a:t>
            </a:fld>
            <a:endParaRPr lang="en-US"/>
          </a:p>
        </p:txBody>
      </p:sp>
    </p:spTree>
    <p:extLst>
      <p:ext uri="{BB962C8B-B14F-4D97-AF65-F5344CB8AC3E}">
        <p14:creationId xmlns:p14="http://schemas.microsoft.com/office/powerpoint/2010/main" val="14594089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35</a:t>
            </a:fld>
            <a:endParaRPr lang="en-US"/>
          </a:p>
        </p:txBody>
      </p:sp>
    </p:spTree>
    <p:extLst>
      <p:ext uri="{BB962C8B-B14F-4D97-AF65-F5344CB8AC3E}">
        <p14:creationId xmlns:p14="http://schemas.microsoft.com/office/powerpoint/2010/main" val="178681217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NOT THE REFRESH BUTTON ON WEB</a:t>
            </a:r>
          </a:p>
        </p:txBody>
      </p:sp>
      <p:sp>
        <p:nvSpPr>
          <p:cNvPr id="4" name="Slide Number Placeholder 3"/>
          <p:cNvSpPr>
            <a:spLocks noGrp="1"/>
          </p:cNvSpPr>
          <p:nvPr>
            <p:ph type="sldNum" sz="quarter" idx="5"/>
          </p:nvPr>
        </p:nvSpPr>
        <p:spPr/>
        <p:txBody>
          <a:bodyPr/>
          <a:lstStyle/>
          <a:p>
            <a:fld id="{C69D6179-7C92-4F73-8BB8-12FDFF794E52}" type="slidenum">
              <a:rPr lang="en-US" smtClean="0"/>
              <a:t>37</a:t>
            </a:fld>
            <a:endParaRPr lang="en-US"/>
          </a:p>
        </p:txBody>
      </p:sp>
    </p:spTree>
    <p:extLst>
      <p:ext uri="{BB962C8B-B14F-4D97-AF65-F5344CB8AC3E}">
        <p14:creationId xmlns:p14="http://schemas.microsoft.com/office/powerpoint/2010/main" val="15164616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39</a:t>
            </a:fld>
            <a:endParaRPr lang="en-US">
              <a:solidFill>
                <a:prstClr val="black"/>
              </a:solidFill>
            </a:endParaRPr>
          </a:p>
        </p:txBody>
      </p:sp>
    </p:spTree>
    <p:extLst>
      <p:ext uri="{BB962C8B-B14F-4D97-AF65-F5344CB8AC3E}">
        <p14:creationId xmlns:p14="http://schemas.microsoft.com/office/powerpoint/2010/main" val="2180120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D6179-7C92-4F73-8BB8-12FDFF794E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838362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006BE02D-20C0-F840-AFAC-BEA99C74FDC2}" type="slidenum">
              <a:rPr lang="en-US" smtClean="0">
                <a:solidFill>
                  <a:prstClr val="black"/>
                </a:solidFill>
              </a:rPr>
              <a:pPr/>
              <a:t>40</a:t>
            </a:fld>
            <a:endParaRPr lang="en-US">
              <a:solidFill>
                <a:prstClr val="black"/>
              </a:solidFill>
            </a:endParaRPr>
          </a:p>
        </p:txBody>
      </p:sp>
    </p:spTree>
    <p:extLst>
      <p:ext uri="{BB962C8B-B14F-4D97-AF65-F5344CB8AC3E}">
        <p14:creationId xmlns:p14="http://schemas.microsoft.com/office/powerpoint/2010/main" val="1498729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Onboarding and </a:t>
            </a:r>
            <a:r>
              <a:rPr lang="en-US" err="1"/>
              <a:t>atr-ned</a:t>
            </a:r>
            <a:r>
              <a:rPr lang="en-US"/>
              <a:t> tomorrow</a:t>
            </a:r>
          </a:p>
        </p:txBody>
      </p:sp>
      <p:sp>
        <p:nvSpPr>
          <p:cNvPr id="4" name="Slide Number Placeholder 3"/>
          <p:cNvSpPr>
            <a:spLocks noGrp="1"/>
          </p:cNvSpPr>
          <p:nvPr>
            <p:ph type="sldNum" sz="quarter" idx="10"/>
          </p:nvPr>
        </p:nvSpPr>
        <p:spPr/>
        <p:txBody>
          <a:bodyPr/>
          <a:lstStyle/>
          <a:p>
            <a:fld id="{C69D6179-7C92-4F73-8BB8-12FDFF794E52}" type="slidenum">
              <a:rPr lang="en-US" smtClean="0"/>
              <a:t>5</a:t>
            </a:fld>
            <a:endParaRPr lang="en-US"/>
          </a:p>
        </p:txBody>
      </p:sp>
    </p:spTree>
    <p:extLst>
      <p:ext uri="{BB962C8B-B14F-4D97-AF65-F5344CB8AC3E}">
        <p14:creationId xmlns:p14="http://schemas.microsoft.com/office/powerpoint/2010/main" val="44656267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6</a:t>
            </a:fld>
            <a:endParaRPr lang="en-US"/>
          </a:p>
        </p:txBody>
      </p:sp>
    </p:spTree>
    <p:extLst>
      <p:ext uri="{BB962C8B-B14F-4D97-AF65-F5344CB8AC3E}">
        <p14:creationId xmlns:p14="http://schemas.microsoft.com/office/powerpoint/2010/main" val="25916520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Valid for US and Canada</a:t>
            </a:r>
          </a:p>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7</a:t>
            </a:fld>
            <a:endParaRPr lang="en-US"/>
          </a:p>
        </p:txBody>
      </p:sp>
    </p:spTree>
    <p:extLst>
      <p:ext uri="{BB962C8B-B14F-4D97-AF65-F5344CB8AC3E}">
        <p14:creationId xmlns:p14="http://schemas.microsoft.com/office/powerpoint/2010/main" val="30022740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69D6179-7C92-4F73-8BB8-12FDFF794E5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9137726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9</a:t>
            </a:fld>
            <a:endParaRPr lang="en-US"/>
          </a:p>
        </p:txBody>
      </p:sp>
    </p:spTree>
    <p:extLst>
      <p:ext uri="{BB962C8B-B14F-4D97-AF65-F5344CB8AC3E}">
        <p14:creationId xmlns:p14="http://schemas.microsoft.com/office/powerpoint/2010/main" val="29018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17</a:t>
            </a:fld>
            <a:endParaRPr lang="en-US"/>
          </a:p>
        </p:txBody>
      </p:sp>
    </p:spTree>
    <p:extLst>
      <p:ext uri="{BB962C8B-B14F-4D97-AF65-F5344CB8AC3E}">
        <p14:creationId xmlns:p14="http://schemas.microsoft.com/office/powerpoint/2010/main" val="25086363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C69D6179-7C92-4F73-8BB8-12FDFF794E52}" type="slidenum">
              <a:rPr lang="en-US" smtClean="0"/>
              <a:t>24</a:t>
            </a:fld>
            <a:endParaRPr lang="en-US"/>
          </a:p>
        </p:txBody>
      </p:sp>
    </p:spTree>
    <p:extLst>
      <p:ext uri="{BB962C8B-B14F-4D97-AF65-F5344CB8AC3E}">
        <p14:creationId xmlns:p14="http://schemas.microsoft.com/office/powerpoint/2010/main" val="170473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ags" Target="../tags/tag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4474637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3488346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9402226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50383942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219200" y="1219200"/>
            <a:ext cx="9753600" cy="914400"/>
          </a:xfrm>
        </p:spPr>
        <p:txBody>
          <a:bodyPr/>
          <a:lstStyle/>
          <a:p>
            <a:r>
              <a:rPr lang="en-US"/>
              <a:t>Click to edit Master title style</a:t>
            </a:r>
          </a:p>
        </p:txBody>
      </p:sp>
      <p:sp>
        <p:nvSpPr>
          <p:cNvPr id="3" name="Table Placeholder 2"/>
          <p:cNvSpPr>
            <a:spLocks noGrp="1"/>
          </p:cNvSpPr>
          <p:nvPr>
            <p:ph type="tbl" idx="1"/>
          </p:nvPr>
        </p:nvSpPr>
        <p:spPr>
          <a:xfrm>
            <a:off x="1219200" y="2133600"/>
            <a:ext cx="9753600" cy="3962400"/>
          </a:xfrm>
          <a:prstGeom prst="rect">
            <a:avLst/>
          </a:prstGeom>
        </p:spPr>
        <p:txBody>
          <a:bodyPr/>
          <a:lstStyle/>
          <a:p>
            <a:pPr lvl="0"/>
            <a:endParaRPr lang="en-US" noProof="0"/>
          </a:p>
        </p:txBody>
      </p:sp>
    </p:spTree>
    <p:extLst>
      <p:ext uri="{BB962C8B-B14F-4D97-AF65-F5344CB8AC3E}">
        <p14:creationId xmlns:p14="http://schemas.microsoft.com/office/powerpoint/2010/main" val="1071291706"/>
      </p:ext>
    </p:extLst>
  </p:cSld>
  <p:clrMapOvr>
    <a:masterClrMapping/>
  </p:clrMapOvr>
  <p:transition>
    <p:wipe dir="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ulleted Text">
    <p:spTree>
      <p:nvGrpSpPr>
        <p:cNvPr id="1" name=""/>
        <p:cNvGrpSpPr/>
        <p:nvPr/>
      </p:nvGrpSpPr>
      <p:grpSpPr>
        <a:xfrm>
          <a:off x="0" y="0"/>
          <a:ext cx="0" cy="0"/>
          <a:chOff x="0" y="0"/>
          <a:chExt cx="0" cy="0"/>
        </a:xfrm>
      </p:grpSpPr>
      <p:sp>
        <p:nvSpPr>
          <p:cNvPr id="2" name="Title Placeholder 18"/>
          <p:cNvSpPr>
            <a:spLocks noGrp="1"/>
          </p:cNvSpPr>
          <p:nvPr>
            <p:ph type="title"/>
          </p:nvPr>
        </p:nvSpPr>
        <p:spPr>
          <a:xfrm>
            <a:off x="609600" y="366185"/>
            <a:ext cx="10972800" cy="1325033"/>
          </a:xfrm>
          <a:prstGeom prst="rect">
            <a:avLst/>
          </a:prstGeom>
        </p:spPr>
        <p:txBody>
          <a:bodyPr vert="horz" lIns="91440" tIns="45720" rIns="91440" bIns="45720" rtlCol="0" anchor="t">
            <a:normAutofit/>
          </a:bodyPr>
          <a:lstStyle>
            <a:lvl1pPr>
              <a:lnSpc>
                <a:spcPts val="4800"/>
              </a:lnSpc>
              <a:defRPr/>
            </a:lvl1pPr>
          </a:lstStyle>
          <a:p>
            <a:r>
              <a:rPr lang="en-US"/>
              <a:t>Click to edit Master title style</a:t>
            </a:r>
          </a:p>
        </p:txBody>
      </p:sp>
      <p:sp>
        <p:nvSpPr>
          <p:cNvPr id="4" name="Text Placeholder 3"/>
          <p:cNvSpPr>
            <a:spLocks noGrp="1"/>
          </p:cNvSpPr>
          <p:nvPr>
            <p:ph type="body" sz="quarter" idx="11"/>
          </p:nvPr>
        </p:nvSpPr>
        <p:spPr>
          <a:xfrm>
            <a:off x="609600" y="1901825"/>
            <a:ext cx="10972801" cy="4425950"/>
          </a:xfrm>
          <a:prstGeom prst="rect">
            <a:avLst/>
          </a:prstGeom>
        </p:spPr>
        <p:txBody>
          <a:bodyPr>
            <a:normAutofit/>
          </a:bodyPr>
          <a:lstStyle>
            <a:lvl1pPr>
              <a:lnSpc>
                <a:spcPct val="100000"/>
              </a:lnSpc>
              <a:defRPr sz="1800"/>
            </a:lvl1pPr>
            <a:lvl2pPr>
              <a:lnSpc>
                <a:spcPct val="100000"/>
              </a:lnSpc>
              <a:defRPr sz="1800"/>
            </a:lvl2pPr>
            <a:lvl3pPr>
              <a:lnSpc>
                <a:spcPct val="100000"/>
              </a:lnSpc>
              <a:defRPr sz="1600"/>
            </a:lvl3pPr>
            <a:lvl4pPr>
              <a:lnSpc>
                <a:spcPct val="100000"/>
              </a:lnSpc>
              <a:defRPr sz="1600"/>
            </a:lvl4pPr>
            <a:lvl5pPr>
              <a:lnSpc>
                <a:spcPct val="100000"/>
              </a:lnSpc>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4777" y="6488636"/>
            <a:ext cx="3779123" cy="274320"/>
          </a:xfrm>
          <a:prstGeom prst="rect">
            <a:avLst/>
          </a:prstGeom>
        </p:spPr>
      </p:pic>
    </p:spTree>
    <p:extLst>
      <p:ext uri="{BB962C8B-B14F-4D97-AF65-F5344CB8AC3E}">
        <p14:creationId xmlns:p14="http://schemas.microsoft.com/office/powerpoint/2010/main" val="283516631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Custom Layout">
    <p:spTree>
      <p:nvGrpSpPr>
        <p:cNvPr id="1" name=""/>
        <p:cNvGrpSpPr/>
        <p:nvPr/>
      </p:nvGrpSpPr>
      <p:grpSpPr>
        <a:xfrm>
          <a:off x="0" y="0"/>
          <a:ext cx="0" cy="0"/>
          <a:chOff x="0" y="0"/>
          <a:chExt cx="0" cy="0"/>
        </a:xfrm>
      </p:grpSpPr>
      <p:sp>
        <p:nvSpPr>
          <p:cNvPr id="4" name="Title Placeholder 18">
            <a:extLst>
              <a:ext uri="{FF2B5EF4-FFF2-40B4-BE49-F238E27FC236}">
                <a16:creationId xmlns:a16="http://schemas.microsoft.com/office/drawing/2014/main" id="{1D7AA27E-9F11-47FB-803F-B501E4B48555}"/>
              </a:ext>
            </a:extLst>
          </p:cNvPr>
          <p:cNvSpPr>
            <a:spLocks noGrp="1"/>
          </p:cNvSpPr>
          <p:nvPr>
            <p:ph type="title"/>
          </p:nvPr>
        </p:nvSpPr>
        <p:spPr>
          <a:xfrm>
            <a:off x="603123" y="420467"/>
            <a:ext cx="10717339" cy="546346"/>
          </a:xfrm>
          <a:prstGeom prst="rect">
            <a:avLst/>
          </a:prstGeom>
        </p:spPr>
        <p:txBody>
          <a:bodyPr vert="horz" lIns="91440" tIns="45720" rIns="91440" bIns="45720" rtlCol="0" anchor="ctr">
            <a:noAutofit/>
          </a:bodyPr>
          <a:lstStyle>
            <a:lvl1pPr>
              <a:defRPr sz="4400" b="1">
                <a:solidFill>
                  <a:schemeClr val="tx1"/>
                </a:solidFill>
              </a:defRPr>
            </a:lvl1pPr>
          </a:lstStyle>
          <a:p>
            <a:r>
              <a:rPr lang="en-US"/>
              <a:t>Click to edit Master title style</a:t>
            </a:r>
          </a:p>
        </p:txBody>
      </p:sp>
      <p:sp>
        <p:nvSpPr>
          <p:cNvPr id="5" name="Text Placeholder 4">
            <a:extLst>
              <a:ext uri="{FF2B5EF4-FFF2-40B4-BE49-F238E27FC236}">
                <a16:creationId xmlns:a16="http://schemas.microsoft.com/office/drawing/2014/main" id="{BE6853C9-F0A5-4E3F-A026-8C45B90D26C6}"/>
              </a:ext>
            </a:extLst>
          </p:cNvPr>
          <p:cNvSpPr>
            <a:spLocks noGrp="1"/>
          </p:cNvSpPr>
          <p:nvPr>
            <p:ph type="body" sz="quarter" idx="11"/>
          </p:nvPr>
        </p:nvSpPr>
        <p:spPr>
          <a:xfrm>
            <a:off x="566738" y="1153891"/>
            <a:ext cx="10753725" cy="546100"/>
          </a:xfrm>
          <a:prstGeom prst="rect">
            <a:avLst/>
          </a:prstGeom>
        </p:spPr>
        <p:txBody>
          <a:bodyPr/>
          <a:lstStyle>
            <a:lvl1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tx1"/>
                </a:solidFill>
                <a:latin typeface="+mn-lt"/>
                <a:ea typeface="+mn-ea"/>
                <a:cs typeface="+mn-cs"/>
              </a:defRPr>
            </a:lvl1pPr>
            <a:lvl2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tx1"/>
                </a:solidFill>
                <a:latin typeface="+mn-lt"/>
                <a:ea typeface="+mn-ea"/>
                <a:cs typeface="+mn-cs"/>
              </a:defRPr>
            </a:lvl2pPr>
            <a:lvl3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tx1"/>
                </a:solidFill>
                <a:latin typeface="+mn-lt"/>
                <a:ea typeface="+mn-ea"/>
                <a:cs typeface="+mn-cs"/>
              </a:defRPr>
            </a:lvl3pPr>
            <a:lvl4pPr marL="0" indent="0" algn="l" defTabSz="914400" rtl="0" eaLnBrk="1" latinLnBrk="0" hangingPunct="1">
              <a:lnSpc>
                <a:spcPct val="90000"/>
              </a:lnSpc>
              <a:spcBef>
                <a:spcPts val="1000"/>
              </a:spcBef>
              <a:buFont typeface="Arial" panose="020B0604020202020204" pitchFamily="34" charset="0"/>
              <a:buNone/>
              <a:defRPr lang="en-US" sz="1800" kern="1200" dirty="0" smtClean="0">
                <a:solidFill>
                  <a:schemeClr val="tx1"/>
                </a:solidFill>
                <a:latin typeface="+mn-lt"/>
                <a:ea typeface="+mn-ea"/>
                <a:cs typeface="+mn-cs"/>
              </a:defRPr>
            </a:lvl4pPr>
            <a:lvl5pPr marL="0" indent="0" algn="l" defTabSz="914400" rtl="0" eaLnBrk="1" latinLnBrk="0" hangingPunct="1">
              <a:lnSpc>
                <a:spcPct val="90000"/>
              </a:lnSpc>
              <a:spcBef>
                <a:spcPts val="1000"/>
              </a:spcBef>
              <a:buFont typeface="Arial" panose="020B0604020202020204" pitchFamily="34" charset="0"/>
              <a:buNone/>
              <a:defRPr lang="en-US" sz="1800" kern="1200" dirty="0">
                <a:solidFill>
                  <a:schemeClr val="tx1"/>
                </a:solidFill>
                <a:latin typeface="+mn-lt"/>
                <a:ea typeface="+mn-ea"/>
                <a:cs typeface="+mn-cs"/>
              </a:defRPr>
            </a:lvl5pPr>
          </a:lstStyle>
          <a:p>
            <a:pPr lvl="0"/>
            <a:r>
              <a:rPr lang="en-US"/>
              <a:t>Edit Master text </a:t>
            </a:r>
          </a:p>
        </p:txBody>
      </p:sp>
    </p:spTree>
    <p:custDataLst>
      <p:tags r:id="rId1"/>
    </p:custDataLst>
    <p:extLst>
      <p:ext uri="{BB962C8B-B14F-4D97-AF65-F5344CB8AC3E}">
        <p14:creationId xmlns:p14="http://schemas.microsoft.com/office/powerpoint/2010/main" val="16811035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ragraph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3"/>
          <p:cNvSpPr>
            <a:spLocks noGrp="1"/>
          </p:cNvSpPr>
          <p:nvPr>
            <p:ph type="body" sz="quarter" idx="11"/>
          </p:nvPr>
        </p:nvSpPr>
        <p:spPr>
          <a:xfrm>
            <a:off x="609600" y="1901825"/>
            <a:ext cx="10972801" cy="4425950"/>
          </a:xfrm>
          <a:prstGeom prst="rect">
            <a:avLst/>
          </a:prstGeom>
        </p:spPr>
        <p:txBody>
          <a:bodyPr>
            <a:normAutofit/>
          </a:bodyPr>
          <a:lstStyle>
            <a:lvl1pPr marL="0" indent="0">
              <a:lnSpc>
                <a:spcPct val="100000"/>
              </a:lnSpc>
              <a:buNone/>
              <a:defRPr sz="1800"/>
            </a:lvl1pPr>
            <a:lvl2pPr marL="457200" indent="0">
              <a:lnSpc>
                <a:spcPct val="100000"/>
              </a:lnSpc>
              <a:buNone/>
              <a:defRPr sz="1800"/>
            </a:lvl2pPr>
            <a:lvl3pPr marL="914400" indent="0">
              <a:lnSpc>
                <a:spcPct val="100000"/>
              </a:lnSpc>
              <a:buNone/>
              <a:defRPr sz="1600"/>
            </a:lvl3pPr>
            <a:lvl4pPr marL="1371600" indent="0">
              <a:lnSpc>
                <a:spcPct val="100000"/>
              </a:lnSpc>
              <a:buNone/>
              <a:defRPr sz="1600"/>
            </a:lvl4pPr>
            <a:lvl5pPr marL="1828800" indent="0">
              <a:lnSpc>
                <a:spcPct val="100000"/>
              </a:lnSpc>
              <a:buNone/>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309887731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ext and image_2 column">
    <p:spTree>
      <p:nvGrpSpPr>
        <p:cNvPr id="1" name=""/>
        <p:cNvGrpSpPr/>
        <p:nvPr/>
      </p:nvGrpSpPr>
      <p:grpSpPr>
        <a:xfrm>
          <a:off x="0" y="0"/>
          <a:ext cx="0" cy="0"/>
          <a:chOff x="0" y="0"/>
          <a:chExt cx="0" cy="0"/>
        </a:xfrm>
      </p:grpSpPr>
      <p:sp>
        <p:nvSpPr>
          <p:cNvPr id="2" name="Title 1"/>
          <p:cNvSpPr>
            <a:spLocks noGrp="1"/>
          </p:cNvSpPr>
          <p:nvPr>
            <p:ph type="title"/>
          </p:nvPr>
        </p:nvSpPr>
        <p:spPr>
          <a:xfrm>
            <a:off x="609600" y="365125"/>
            <a:ext cx="10888134" cy="1325563"/>
          </a:xfrm>
        </p:spPr>
        <p:txBody>
          <a:bodyPr/>
          <a:lstStyle>
            <a:lvl1pPr>
              <a:lnSpc>
                <a:spcPts val="4800"/>
              </a:lnSpc>
              <a:defRPr/>
            </a:lvl1pPr>
          </a:lstStyle>
          <a:p>
            <a:r>
              <a:rPr lang="en-US"/>
              <a:t>Click to edit Master title style</a:t>
            </a:r>
          </a:p>
        </p:txBody>
      </p:sp>
      <p:sp>
        <p:nvSpPr>
          <p:cNvPr id="7" name="Content Placeholder 6"/>
          <p:cNvSpPr>
            <a:spLocks noGrp="1"/>
          </p:cNvSpPr>
          <p:nvPr>
            <p:ph sz="quarter" idx="11"/>
          </p:nvPr>
        </p:nvSpPr>
        <p:spPr>
          <a:xfrm>
            <a:off x="6215063"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Content Placeholder 6"/>
          <p:cNvSpPr>
            <a:spLocks noGrp="1"/>
          </p:cNvSpPr>
          <p:nvPr>
            <p:ph sz="quarter" idx="12"/>
          </p:nvPr>
        </p:nvSpPr>
        <p:spPr>
          <a:xfrm>
            <a:off x="609600" y="1901825"/>
            <a:ext cx="5282670" cy="4425950"/>
          </a:xfrm>
          <a:prstGeom prst="rect">
            <a:avLst/>
          </a:prstGeom>
        </p:spPr>
        <p:txBody>
          <a:bodyPr/>
          <a:lstStyle>
            <a:lvl1pPr>
              <a:lnSpc>
                <a:spcPct val="100000"/>
              </a:lnSpc>
              <a:defRPr/>
            </a:lvl1pPr>
            <a:lvl2pPr>
              <a:lnSpc>
                <a:spcPct val="100000"/>
              </a:lnSpc>
              <a:defRPr/>
            </a:lvl2pPr>
            <a:lvl3pPr>
              <a:lnSpc>
                <a:spcPct val="100000"/>
              </a:lnSpc>
              <a:defRPr/>
            </a:lvl3pPr>
            <a:lvl4pPr>
              <a:lnSpc>
                <a:spcPct val="100000"/>
              </a:lnSpc>
              <a:defRPr/>
            </a:lvl4pPr>
            <a:lvl5pPr>
              <a:lnSpc>
                <a:spcPct val="100000"/>
              </a:lnSpc>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8"/>
          <p:cNvSpPr>
            <a:spLocks noGrp="1"/>
          </p:cNvSpPr>
          <p:nvPr>
            <p:ph type="body" sz="quarter" idx="13"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657720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Full screen image">
    <p:spTree>
      <p:nvGrpSpPr>
        <p:cNvPr id="1" name=""/>
        <p:cNvGrpSpPr/>
        <p:nvPr/>
      </p:nvGrpSpPr>
      <p:grpSpPr>
        <a:xfrm>
          <a:off x="0" y="0"/>
          <a:ext cx="0" cy="0"/>
          <a:chOff x="0" y="0"/>
          <a:chExt cx="0" cy="0"/>
        </a:xfrm>
      </p:grpSpPr>
      <p:sp>
        <p:nvSpPr>
          <p:cNvPr id="7" name="Picture Placeholder 5"/>
          <p:cNvSpPr>
            <a:spLocks noGrp="1"/>
          </p:cNvSpPr>
          <p:nvPr>
            <p:ph type="pic" sz="quarter" idx="10"/>
          </p:nvPr>
        </p:nvSpPr>
        <p:spPr>
          <a:xfrm>
            <a:off x="0" y="0"/>
            <a:ext cx="12192000" cy="6858000"/>
          </a:xfrm>
          <a:prstGeom prst="rect">
            <a:avLst/>
          </a:prstGeom>
          <a:solidFill>
            <a:schemeClr val="bg1">
              <a:lumMod val="95000"/>
            </a:schemeClr>
          </a:solidFill>
        </p:spPr>
        <p:txBody>
          <a:bodyPr/>
          <a:lstStyle/>
          <a:p>
            <a:r>
              <a:rPr lang="en-US"/>
              <a:t>Click icon to add picture</a:t>
            </a:r>
          </a:p>
        </p:txBody>
      </p:sp>
      <p:sp>
        <p:nvSpPr>
          <p:cNvPr id="12"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13"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333" smtClean="0">
                <a:solidFill>
                  <a:srgbClr val="FFFFFF"/>
                </a:solidFill>
              </a:rPr>
              <a:pPr/>
              <a:t>‹#›</a:t>
            </a:fld>
            <a:endParaRPr lang="en-US" sz="1333">
              <a:solidFill>
                <a:srgbClr val="FFFFFF"/>
              </a:solidFill>
            </a:endParaRPr>
          </a:p>
        </p:txBody>
      </p:sp>
      <p:pic>
        <p:nvPicPr>
          <p:cNvPr id="14" name="Picture 13"/>
          <p:cNvPicPr>
            <a:picLocks noChangeAspect="1"/>
          </p:cNvPicPr>
          <p:nvPr userDrawn="1"/>
        </p:nvPicPr>
        <p:blipFill rotWithShape="1">
          <a:blip r:embed="rId2"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5" name="Straight Connector 14"/>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8"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1593604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346570"/>
            <a:ext cx="5210223" cy="3496507"/>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2955858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a:xfrm>
            <a:off x="1231012" y="377077"/>
            <a:ext cx="9308651" cy="890587"/>
          </a:xfrm>
        </p:spPr>
        <p:txBody>
          <a:bodyPr/>
          <a:lstStyle/>
          <a:p>
            <a:r>
              <a:rPr lang="en-US"/>
              <a:t>Click to edit Master title style</a:t>
            </a:r>
          </a:p>
        </p:txBody>
      </p:sp>
      <p:sp>
        <p:nvSpPr>
          <p:cNvPr id="3" name="Content Placeholder 2"/>
          <p:cNvSpPr>
            <a:spLocks noGrp="1"/>
          </p:cNvSpPr>
          <p:nvPr>
            <p:ph idx="1"/>
          </p:nvPr>
        </p:nvSpPr>
        <p:spPr>
          <a:xfrm>
            <a:off x="1234020" y="1778000"/>
            <a:ext cx="10621097" cy="44554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Footer Placeholder 4"/>
          <p:cNvSpPr>
            <a:spLocks noGrp="1"/>
          </p:cNvSpPr>
          <p:nvPr>
            <p:ph type="ftr" sz="quarter" idx="3"/>
          </p:nvPr>
        </p:nvSpPr>
        <p:spPr>
          <a:xfrm>
            <a:off x="1231012" y="6356351"/>
            <a:ext cx="4114800" cy="366183"/>
          </a:xfrm>
          <a:prstGeom prst="rect">
            <a:avLst/>
          </a:prstGeom>
        </p:spPr>
        <p:txBody>
          <a:bodyPr vert="horz" lIns="0" tIns="45720" rIns="91440" bIns="45720" rtlCol="0" anchor="b" anchorCtr="0"/>
          <a:lstStyle>
            <a:lvl1pPr algn="ctr">
              <a:defRPr sz="1333">
                <a:solidFill>
                  <a:schemeClr val="tx1">
                    <a:tint val="75000"/>
                  </a:schemeClr>
                </a:solidFill>
              </a:defRPr>
            </a:lvl1pPr>
          </a:lstStyle>
          <a:p>
            <a:pPr algn="l"/>
            <a:r>
              <a:rPr lang="en-US"/>
              <a:t>Insert Data Classification</a:t>
            </a:r>
          </a:p>
        </p:txBody>
      </p:sp>
    </p:spTree>
    <p:extLst>
      <p:ext uri="{BB962C8B-B14F-4D97-AF65-F5344CB8AC3E}">
        <p14:creationId xmlns:p14="http://schemas.microsoft.com/office/powerpoint/2010/main" val="331320131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
        <p:cNvGrpSpPr/>
        <p:nvPr/>
      </p:nvGrpSpPr>
      <p:grpSpPr>
        <a:xfrm>
          <a:off x="0" y="0"/>
          <a:ext cx="0" cy="0"/>
          <a:chOff x="0" y="0"/>
          <a:chExt cx="0" cy="0"/>
        </a:xfrm>
      </p:grpSpPr>
      <p:cxnSp>
        <p:nvCxnSpPr>
          <p:cNvPr id="7" name="Straight Connector 6"/>
          <p:cNvCxnSpPr/>
          <p:nvPr userDrawn="1"/>
        </p:nvCxnSpPr>
        <p:spPr>
          <a:xfrm>
            <a:off x="6050642" y="0"/>
            <a:ext cx="0" cy="6858000"/>
          </a:xfrm>
          <a:prstGeom prst="line">
            <a:avLst/>
          </a:prstGeom>
          <a:ln>
            <a:solidFill>
              <a:schemeClr val="bg2"/>
            </a:solidFill>
          </a:ln>
        </p:spPr>
        <p:style>
          <a:lnRef idx="1">
            <a:schemeClr val="accent1"/>
          </a:lnRef>
          <a:fillRef idx="0">
            <a:schemeClr val="accent1"/>
          </a:fillRef>
          <a:effectRef idx="0">
            <a:schemeClr val="accent1"/>
          </a:effectRef>
          <a:fontRef idx="minor">
            <a:schemeClr val="tx1"/>
          </a:fontRef>
        </p:style>
      </p:cxnSp>
      <p:sp>
        <p:nvSpPr>
          <p:cNvPr id="9" name="Picture Placeholder 8"/>
          <p:cNvSpPr>
            <a:spLocks noGrp="1"/>
          </p:cNvSpPr>
          <p:nvPr>
            <p:ph type="pic" sz="quarter" idx="14" hasCustomPrompt="1"/>
          </p:nvPr>
        </p:nvSpPr>
        <p:spPr>
          <a:xfrm>
            <a:off x="0" y="-1"/>
            <a:ext cx="6081485" cy="6861773"/>
          </a:xfrm>
          <a:prstGeom prst="rect">
            <a:avLst/>
          </a:prstGeom>
          <a:solidFill>
            <a:schemeClr val="bg1">
              <a:lumMod val="95000"/>
            </a:schemeClr>
          </a:solidFill>
        </p:spPr>
        <p:txBody>
          <a:bodyPr>
            <a:normAutofit/>
          </a:bodyPr>
          <a:lstStyle>
            <a:lvl1pPr>
              <a:defRPr sz="1400" baseline="0"/>
            </a:lvl1pPr>
          </a:lstStyle>
          <a:p>
            <a:r>
              <a:rPr lang="en-US"/>
              <a:t>Drag picture to placeholder or click icon to add. </a:t>
            </a:r>
          </a:p>
        </p:txBody>
      </p:sp>
      <p:sp>
        <p:nvSpPr>
          <p:cNvPr id="12" name="Text Placeholder 15">
            <a:extLst>
              <a:ext uri="{FF2B5EF4-FFF2-40B4-BE49-F238E27FC236}">
                <a16:creationId xmlns:a16="http://schemas.microsoft.com/office/drawing/2014/main" id="{4D498B6C-2CA0-0748-95AA-FE48D85B9B2A}"/>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sp>
        <p:nvSpPr>
          <p:cNvPr id="13" name="Text Placeholder 17">
            <a:extLst>
              <a:ext uri="{FF2B5EF4-FFF2-40B4-BE49-F238E27FC236}">
                <a16:creationId xmlns:a16="http://schemas.microsoft.com/office/drawing/2014/main" id="{8758754B-08E0-FC4E-8687-AB82518896A0}"/>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Data Classification</a:t>
            </a:r>
          </a:p>
        </p:txBody>
      </p:sp>
      <p:sp>
        <p:nvSpPr>
          <p:cNvPr id="14" name="Title 32">
            <a:extLst>
              <a:ext uri="{FF2B5EF4-FFF2-40B4-BE49-F238E27FC236}">
                <a16:creationId xmlns:a16="http://schemas.microsoft.com/office/drawing/2014/main" id="{399013B4-CB39-7249-B5BF-7ABD684C2023}"/>
              </a:ext>
            </a:extLst>
          </p:cNvPr>
          <p:cNvSpPr>
            <a:spLocks noGrp="1"/>
          </p:cNvSpPr>
          <p:nvPr>
            <p:ph type="ctrTitle" hasCustomPrompt="1"/>
          </p:nvPr>
        </p:nvSpPr>
        <p:spPr>
          <a:xfrm>
            <a:off x="6309360" y="1292352"/>
            <a:ext cx="5210223" cy="3550726"/>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a:t>Presentation title</a:t>
            </a:r>
          </a:p>
        </p:txBody>
      </p:sp>
      <p:sp>
        <p:nvSpPr>
          <p:cNvPr id="15" name="Text Placeholder 13">
            <a:extLst>
              <a:ext uri="{FF2B5EF4-FFF2-40B4-BE49-F238E27FC236}">
                <a16:creationId xmlns:a16="http://schemas.microsoft.com/office/drawing/2014/main" id="{2045CAA0-F484-9C4A-83DD-AC574DD6891A}"/>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a:t>Presenter Name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spTree>
    <p:extLst>
      <p:ext uri="{BB962C8B-B14F-4D97-AF65-F5344CB8AC3E}">
        <p14:creationId xmlns:p14="http://schemas.microsoft.com/office/powerpoint/2010/main" val="40772761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ustom Layout">
    <p:spTree>
      <p:nvGrpSpPr>
        <p:cNvPr id="1" name=""/>
        <p:cNvGrpSpPr/>
        <p:nvPr/>
      </p:nvGrpSpPr>
      <p:grpSpPr>
        <a:xfrm>
          <a:off x="0" y="0"/>
          <a:ext cx="0" cy="0"/>
          <a:chOff x="0" y="0"/>
          <a:chExt cx="0" cy="0"/>
        </a:xfrm>
      </p:grpSpPr>
      <p:sp>
        <p:nvSpPr>
          <p:cNvPr id="5" name="Title 32">
            <a:extLst>
              <a:ext uri="{FF2B5EF4-FFF2-40B4-BE49-F238E27FC236}">
                <a16:creationId xmlns:a16="http://schemas.microsoft.com/office/drawing/2014/main" id="{370D13C0-1A33-7C49-B2FC-9B3C93EED0B7}"/>
              </a:ext>
            </a:extLst>
          </p:cNvPr>
          <p:cNvSpPr>
            <a:spLocks noGrp="1"/>
          </p:cNvSpPr>
          <p:nvPr>
            <p:ph type="ctrTitle" hasCustomPrompt="1"/>
          </p:nvPr>
        </p:nvSpPr>
        <p:spPr>
          <a:xfrm>
            <a:off x="6309360" y="1292352"/>
            <a:ext cx="5210223" cy="3550726"/>
          </a:xfrm>
        </p:spPr>
        <p:txBody>
          <a:bodyPr anchor="b">
            <a:normAutofit/>
          </a:bodyPr>
          <a:lstStyle>
            <a:lvl1pPr fontAlgn="b">
              <a:lnSpc>
                <a:spcPts val="4800"/>
              </a:lnSpc>
              <a:defRPr sz="4800" b="1" i="0">
                <a:latin typeface="Arial Black" panose="020B0604020202020204" pitchFamily="34" charset="0"/>
                <a:cs typeface="Arial Black" panose="020B0604020202020204" pitchFamily="34" charset="0"/>
              </a:defRPr>
            </a:lvl1pPr>
          </a:lstStyle>
          <a:p>
            <a:r>
              <a:rPr lang="en-US"/>
              <a:t>Presentation title</a:t>
            </a:r>
          </a:p>
        </p:txBody>
      </p:sp>
      <p:sp>
        <p:nvSpPr>
          <p:cNvPr id="11" name="Subtitle 2">
            <a:extLst>
              <a:ext uri="{FF2B5EF4-FFF2-40B4-BE49-F238E27FC236}">
                <a16:creationId xmlns:a16="http://schemas.microsoft.com/office/drawing/2014/main" id="{B85D6215-A59C-1B4A-ACD9-F168EF58A4D1}"/>
              </a:ext>
            </a:extLst>
          </p:cNvPr>
          <p:cNvSpPr txBox="1">
            <a:spLocks/>
          </p:cNvSpPr>
          <p:nvPr userDrawn="1"/>
        </p:nvSpPr>
        <p:spPr>
          <a:xfrm>
            <a:off x="1174965" y="4533127"/>
            <a:ext cx="4914123" cy="1148830"/>
          </a:xfrm>
          <a:prstGeom prst="rect">
            <a:avLst/>
          </a:prstGeom>
        </p:spPr>
        <p:txBody>
          <a:bodyPr anchor="ctr">
            <a:normAutofit/>
          </a:bodyPr>
          <a:lstStyle>
            <a:lvl1pPr marL="0" indent="0" algn="l" defTabSz="914400" rtl="0" eaLnBrk="1" latinLnBrk="0" hangingPunct="1">
              <a:lnSpc>
                <a:spcPct val="100000"/>
              </a:lnSpc>
              <a:spcBef>
                <a:spcPts val="1000"/>
              </a:spcBef>
              <a:buFont typeface="Wingdings" charset="2"/>
              <a:buNone/>
              <a:defRPr sz="2667" b="0" i="0" kern="1200">
                <a:solidFill>
                  <a:schemeClr val="tx1"/>
                </a:solidFill>
                <a:latin typeface="Arial" charset="0"/>
                <a:ea typeface="Arial" charset="0"/>
                <a:cs typeface="Arial" charset="0"/>
              </a:defRPr>
            </a:lvl1pPr>
            <a:lvl2pPr marL="457189" indent="0" algn="ctr" defTabSz="914400" rtl="0" eaLnBrk="1" latinLnBrk="0" hangingPunct="1">
              <a:lnSpc>
                <a:spcPct val="90000"/>
              </a:lnSpc>
              <a:spcBef>
                <a:spcPts val="500"/>
              </a:spcBef>
              <a:buFont typeface="Arial" panose="020B0604020202020204" pitchFamily="34" charset="0"/>
              <a:buNone/>
              <a:defRPr sz="2000" b="0" i="0" kern="1200">
                <a:solidFill>
                  <a:schemeClr val="tx1"/>
                </a:solidFill>
                <a:latin typeface="Arial" charset="0"/>
                <a:ea typeface="Arial" charset="0"/>
                <a:cs typeface="Arial" charset="0"/>
              </a:defRPr>
            </a:lvl2pPr>
            <a:lvl3pPr marL="914377" indent="0" algn="ctr" defTabSz="914400" rtl="0" eaLnBrk="1" latinLnBrk="0" hangingPunct="1">
              <a:lnSpc>
                <a:spcPct val="90000"/>
              </a:lnSpc>
              <a:spcBef>
                <a:spcPts val="500"/>
              </a:spcBef>
              <a:buFont typeface="LucidaGrande" charset="0"/>
              <a:buNone/>
              <a:defRPr sz="1800" b="0" i="0" kern="1200">
                <a:solidFill>
                  <a:schemeClr val="tx1"/>
                </a:solidFill>
                <a:latin typeface="Arial" charset="0"/>
                <a:ea typeface="Arial" charset="0"/>
                <a:cs typeface="Arial" charset="0"/>
              </a:defRPr>
            </a:lvl3pPr>
            <a:lvl4pPr marL="1371566" indent="0" algn="ctr" defTabSz="914400" rtl="0" eaLnBrk="1" latinLnBrk="0" hangingPunct="1">
              <a:lnSpc>
                <a:spcPct val="90000"/>
              </a:lnSpc>
              <a:spcBef>
                <a:spcPts val="500"/>
              </a:spcBef>
              <a:buSzPct val="80000"/>
              <a:buFont typeface="Courier New" charset="0"/>
              <a:buNone/>
              <a:defRPr sz="1600" b="0" i="0" kern="1200">
                <a:solidFill>
                  <a:schemeClr val="tx1"/>
                </a:solidFill>
                <a:latin typeface="Arial" charset="0"/>
                <a:ea typeface="Arial" charset="0"/>
                <a:cs typeface="Arial" charset="0"/>
              </a:defRPr>
            </a:lvl4pPr>
            <a:lvl5pPr marL="1828754" indent="0" algn="ctr" defTabSz="914400" rtl="0" eaLnBrk="1" latinLnBrk="0" hangingPunct="1">
              <a:lnSpc>
                <a:spcPct val="90000"/>
              </a:lnSpc>
              <a:spcBef>
                <a:spcPts val="500"/>
              </a:spcBef>
              <a:buFont typeface="Arial" panose="020B0604020202020204" pitchFamily="34" charset="0"/>
              <a:buNone/>
              <a:defRPr sz="1600" b="0" i="0" kern="1200">
                <a:solidFill>
                  <a:schemeClr val="tx1"/>
                </a:solidFill>
                <a:latin typeface="Arial" charset="0"/>
                <a:ea typeface="Arial" charset="0"/>
                <a:cs typeface="Arial" charset="0"/>
              </a:defRPr>
            </a:lvl5pPr>
            <a:lvl6pPr marL="2285943"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131"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32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509"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endParaRPr lang="en-US">
              <a:solidFill>
                <a:srgbClr val="000000"/>
              </a:solidFill>
            </a:endParaRPr>
          </a:p>
        </p:txBody>
      </p:sp>
      <p:sp>
        <p:nvSpPr>
          <p:cNvPr id="14" name="Text Placeholder 13">
            <a:extLst>
              <a:ext uri="{FF2B5EF4-FFF2-40B4-BE49-F238E27FC236}">
                <a16:creationId xmlns:a16="http://schemas.microsoft.com/office/drawing/2014/main" id="{F7C4B312-D0C1-2A4B-BC5A-3FCFB3A1CC21}"/>
              </a:ext>
            </a:extLst>
          </p:cNvPr>
          <p:cNvSpPr>
            <a:spLocks noGrp="1"/>
          </p:cNvSpPr>
          <p:nvPr>
            <p:ph type="body" sz="quarter" idx="16" hasCustomPrompt="1"/>
          </p:nvPr>
        </p:nvSpPr>
        <p:spPr>
          <a:xfrm>
            <a:off x="6309360" y="4869059"/>
            <a:ext cx="5210175" cy="994305"/>
          </a:xfrm>
          <a:prstGeom prst="rect">
            <a:avLst/>
          </a:prstGeom>
        </p:spPr>
        <p:txBody>
          <a:bodyPr anchor="t"/>
          <a:lstStyle>
            <a:lvl1pPr marL="0" indent="0">
              <a:lnSpc>
                <a:spcPts val="2400"/>
              </a:lnSpc>
              <a:buNone/>
              <a:defRPr sz="2400"/>
            </a:lvl1pPr>
          </a:lstStyle>
          <a:p>
            <a:pPr lvl="0"/>
            <a:r>
              <a:rPr lang="en-US"/>
              <a:t>Presenter Name</a:t>
            </a:r>
          </a:p>
        </p:txBody>
      </p:sp>
      <p:sp>
        <p:nvSpPr>
          <p:cNvPr id="18" name="Text Placeholder 17">
            <a:extLst>
              <a:ext uri="{FF2B5EF4-FFF2-40B4-BE49-F238E27FC236}">
                <a16:creationId xmlns:a16="http://schemas.microsoft.com/office/drawing/2014/main" id="{FB08434F-D71C-2B4F-99AE-EA6706E1B6B1}"/>
              </a:ext>
            </a:extLst>
          </p:cNvPr>
          <p:cNvSpPr>
            <a:spLocks noGrp="1"/>
          </p:cNvSpPr>
          <p:nvPr>
            <p:ph type="body" sz="quarter" idx="18" hasCustomPrompt="1"/>
          </p:nvPr>
        </p:nvSpPr>
        <p:spPr>
          <a:xfrm>
            <a:off x="6309360" y="6516687"/>
            <a:ext cx="5210175" cy="252490"/>
          </a:xfrm>
          <a:prstGeom prst="rect">
            <a:avLst/>
          </a:prstGeom>
        </p:spPr>
        <p:txBody>
          <a:bodyPr anchor="b"/>
          <a:lstStyle>
            <a:lvl1pPr marL="0" indent="0">
              <a:buNone/>
              <a:defRPr sz="1100">
                <a:solidFill>
                  <a:schemeClr val="accent5"/>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Data Classification</a:t>
            </a:r>
          </a:p>
        </p:txBody>
      </p:sp>
      <p:sp>
        <p:nvSpPr>
          <p:cNvPr id="22" name="Text Placeholder 15">
            <a:extLst>
              <a:ext uri="{FF2B5EF4-FFF2-40B4-BE49-F238E27FC236}">
                <a16:creationId xmlns:a16="http://schemas.microsoft.com/office/drawing/2014/main" id="{3EE99D1F-3AFC-B649-9FB5-477FF69699EE}"/>
              </a:ext>
            </a:extLst>
          </p:cNvPr>
          <p:cNvSpPr>
            <a:spLocks noGrp="1"/>
          </p:cNvSpPr>
          <p:nvPr>
            <p:ph type="body" sz="quarter" idx="17" hasCustomPrompt="1"/>
          </p:nvPr>
        </p:nvSpPr>
        <p:spPr>
          <a:xfrm>
            <a:off x="6309360" y="6117735"/>
            <a:ext cx="5210175" cy="327025"/>
          </a:xfrm>
          <a:prstGeom prst="rect">
            <a:avLst/>
          </a:prstGeom>
        </p:spPr>
        <p:txBody>
          <a:bodyPr anchor="t"/>
          <a:lstStyle>
            <a:lvl1pPr marL="0" indent="0">
              <a:lnSpc>
                <a:spcPct val="100000"/>
              </a:lnSpc>
              <a:buNone/>
              <a:defRPr sz="1400"/>
            </a:lvl1pPr>
            <a:lvl2pPr marL="457200" indent="0">
              <a:buNone/>
              <a:defRPr sz="1400"/>
            </a:lvl2pPr>
            <a:lvl3pPr marL="914400" indent="0">
              <a:buNone/>
              <a:defRPr sz="1400"/>
            </a:lvl3pPr>
            <a:lvl4pPr marL="1371600" indent="0">
              <a:buNone/>
              <a:defRPr sz="1400"/>
            </a:lvl4pPr>
            <a:lvl5pPr marL="1828800" indent="0">
              <a:buNone/>
              <a:defRPr sz="1400"/>
            </a:lvl5pPr>
          </a:lstStyle>
          <a:p>
            <a:pPr lvl="0"/>
            <a:r>
              <a:rPr lang="en-US"/>
              <a:t>Date</a:t>
            </a:r>
          </a:p>
        </p:txBody>
      </p:sp>
      <p:pic>
        <p:nvPicPr>
          <p:cNvPr id="8" name="Picture 7">
            <a:extLst>
              <a:ext uri="{FF2B5EF4-FFF2-40B4-BE49-F238E27FC236}">
                <a16:creationId xmlns:a16="http://schemas.microsoft.com/office/drawing/2014/main" id="{FFB454A8-248D-0947-9C79-0456FFBAC775}"/>
              </a:ext>
            </a:extLst>
          </p:cNvPr>
          <p:cNvPicPr>
            <a:picLocks noChangeAspect="1"/>
          </p:cNvPicPr>
          <p:nvPr userDrawn="1"/>
        </p:nvPicPr>
        <p:blipFill>
          <a:blip r:embed="rId2"/>
          <a:stretch>
            <a:fillRect/>
          </a:stretch>
        </p:blipFill>
        <p:spPr>
          <a:xfrm>
            <a:off x="6309360" y="457200"/>
            <a:ext cx="723900" cy="635000"/>
          </a:xfrm>
          <a:prstGeom prst="rect">
            <a:avLst/>
          </a:prstGeom>
        </p:spPr>
      </p:pic>
      <p:grpSp>
        <p:nvGrpSpPr>
          <p:cNvPr id="3" name="Group 2"/>
          <p:cNvGrpSpPr/>
          <p:nvPr userDrawn="1"/>
        </p:nvGrpSpPr>
        <p:grpSpPr>
          <a:xfrm>
            <a:off x="0" y="1"/>
            <a:ext cx="7192537" cy="6857999"/>
            <a:chOff x="0" y="1"/>
            <a:chExt cx="7192537" cy="6857999"/>
          </a:xfrm>
        </p:grpSpPr>
        <p:pic>
          <p:nvPicPr>
            <p:cNvPr id="21" name="Picture 20">
              <a:extLst>
                <a:ext uri="{FF2B5EF4-FFF2-40B4-BE49-F238E27FC236}">
                  <a16:creationId xmlns:a16="http://schemas.microsoft.com/office/drawing/2014/main" id="{8EF0663D-696D-1141-AC1E-24CA1F276D41}"/>
                </a:ext>
              </a:extLst>
            </p:cNvPr>
            <p:cNvPicPr>
              <a:picLocks noChangeAspect="1"/>
            </p:cNvPicPr>
            <p:nvPr userDrawn="1"/>
          </p:nvPicPr>
          <p:blipFill rotWithShape="1">
            <a:blip r:embed="rId3"/>
            <a:srcRect t="5381" b="7529"/>
            <a:stretch/>
          </p:blipFill>
          <p:spPr>
            <a:xfrm>
              <a:off x="0" y="1"/>
              <a:ext cx="6089088" cy="6857999"/>
            </a:xfrm>
            <a:prstGeom prst="rect">
              <a:avLst/>
            </a:prstGeom>
          </p:spPr>
        </p:pic>
        <p:sp>
          <p:nvSpPr>
            <p:cNvPr id="2" name="Rectangle 1"/>
            <p:cNvSpPr/>
            <p:nvPr userDrawn="1"/>
          </p:nvSpPr>
          <p:spPr>
            <a:xfrm>
              <a:off x="6188927" y="278780"/>
              <a:ext cx="1003610" cy="8920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a:solidFill>
                  <a:srgbClr val="FFFFFF"/>
                </a:solidFill>
              </a:endParaRPr>
            </a:p>
          </p:txBody>
        </p:sp>
      </p:grpSp>
    </p:spTree>
    <p:extLst>
      <p:ext uri="{BB962C8B-B14F-4D97-AF65-F5344CB8AC3E}">
        <p14:creationId xmlns:p14="http://schemas.microsoft.com/office/powerpoint/2010/main" val="14764651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nSpc>
                <a:spcPts val="4800"/>
              </a:lnSpc>
              <a:defRPr/>
            </a:lvl1pPr>
          </a:lstStyle>
          <a:p>
            <a:r>
              <a:rPr lang="en-US"/>
              <a:t>Click to edit Master title style</a:t>
            </a:r>
          </a:p>
        </p:txBody>
      </p:sp>
      <p:sp>
        <p:nvSpPr>
          <p:cNvPr id="3" name="Text Placeholder 8"/>
          <p:cNvSpPr>
            <a:spLocks noGrp="1"/>
          </p:cNvSpPr>
          <p:nvPr>
            <p:ph type="body" sz="quarter" idx="12" hasCustomPrompt="1"/>
          </p:nvPr>
        </p:nvSpPr>
        <p:spPr>
          <a:xfrm>
            <a:off x="8703225" y="6583362"/>
            <a:ext cx="1354858" cy="244682"/>
          </a:xfrm>
          <a:prstGeom prst="rect">
            <a:avLst/>
          </a:prstGeom>
        </p:spPr>
        <p:txBody>
          <a:bodyPr vert="horz" wrap="none">
            <a:spAutoFit/>
          </a:bodyPr>
          <a:lstStyle>
            <a:lvl1pPr marL="0" indent="0" algn="r">
              <a:buNone/>
              <a:defRPr sz="1100">
                <a:solidFill>
                  <a:schemeClr val="accent5"/>
                </a:solidFill>
              </a:defRPr>
            </a:lvl1pPr>
          </a:lstStyle>
          <a:p>
            <a:pPr lvl="0"/>
            <a:r>
              <a:rPr lang="en-US"/>
              <a:t>Data Classification</a:t>
            </a:r>
          </a:p>
        </p:txBody>
      </p:sp>
    </p:spTree>
    <p:extLst>
      <p:ext uri="{BB962C8B-B14F-4D97-AF65-F5344CB8AC3E}">
        <p14:creationId xmlns:p14="http://schemas.microsoft.com/office/powerpoint/2010/main" val="25971463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emf"/><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a:solidFill>
                <a:srgbClr val="FFFFFF"/>
              </a:solidFill>
            </a:endParaRPr>
          </a:p>
        </p:txBody>
      </p:sp>
      <p:pic>
        <p:nvPicPr>
          <p:cNvPr id="9" name="Picture 8"/>
          <p:cNvPicPr>
            <a:picLocks noChangeAspect="1"/>
          </p:cNvPicPr>
          <p:nvPr userDrawn="1"/>
        </p:nvPicPr>
        <p:blipFill rotWithShape="1">
          <a:blip r:embed="rId8"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848729586"/>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83" r:id="rId4"/>
    <p:sldLayoutId id="2147483684" r:id="rId5"/>
    <p:sldLayoutId id="2147483685" r:id="rId6"/>
  </p:sldLayoutIdLst>
  <p:hf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5"/>
          <p:cNvSpPr/>
          <p:nvPr userDrawn="1"/>
        </p:nvSpPr>
        <p:spPr>
          <a:xfrm rot="10800000">
            <a:off x="10150548" y="6472863"/>
            <a:ext cx="2047392" cy="398263"/>
          </a:xfrm>
          <a:custGeom>
            <a:avLst/>
            <a:gdLst>
              <a:gd name="connsiteX0" fmla="*/ 0 w 1803485"/>
              <a:gd name="connsiteY0" fmla="*/ 0 h 354932"/>
              <a:gd name="connsiteX1" fmla="*/ 1803485 w 1803485"/>
              <a:gd name="connsiteY1" fmla="*/ 0 h 354932"/>
              <a:gd name="connsiteX2" fmla="*/ 1803485 w 1803485"/>
              <a:gd name="connsiteY2" fmla="*/ 354932 h 354932"/>
              <a:gd name="connsiteX3" fmla="*/ 0 w 1803485"/>
              <a:gd name="connsiteY3" fmla="*/ 354932 h 354932"/>
              <a:gd name="connsiteX4" fmla="*/ 0 w 1803485"/>
              <a:gd name="connsiteY4" fmla="*/ 0 h 354932"/>
              <a:gd name="connsiteX0" fmla="*/ 0 w 2008025"/>
              <a:gd name="connsiteY0" fmla="*/ 1 h 354933"/>
              <a:gd name="connsiteX1" fmla="*/ 2008025 w 2008025"/>
              <a:gd name="connsiteY1" fmla="*/ 0 h 354933"/>
              <a:gd name="connsiteX2" fmla="*/ 1803485 w 2008025"/>
              <a:gd name="connsiteY2" fmla="*/ 354933 h 354933"/>
              <a:gd name="connsiteX3" fmla="*/ 0 w 2008025"/>
              <a:gd name="connsiteY3" fmla="*/ 354933 h 354933"/>
              <a:gd name="connsiteX4" fmla="*/ 0 w 2008025"/>
              <a:gd name="connsiteY4" fmla="*/ 1 h 35493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08025" h="354933">
                <a:moveTo>
                  <a:pt x="0" y="1"/>
                </a:moveTo>
                <a:lnTo>
                  <a:pt x="2008025" y="0"/>
                </a:lnTo>
                <a:lnTo>
                  <a:pt x="1803485" y="354933"/>
                </a:lnTo>
                <a:lnTo>
                  <a:pt x="0" y="354933"/>
                </a:lnTo>
                <a:lnTo>
                  <a:pt x="0" y="1"/>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solidFill>
                <a:srgbClr val="FFFFFF"/>
              </a:solidFill>
            </a:endParaRPr>
          </a:p>
        </p:txBody>
      </p:sp>
      <p:sp>
        <p:nvSpPr>
          <p:cNvPr id="8" name="Slide Number Placeholder 4"/>
          <p:cNvSpPr txBox="1">
            <a:spLocks/>
          </p:cNvSpPr>
          <p:nvPr userDrawn="1"/>
        </p:nvSpPr>
        <p:spPr>
          <a:xfrm>
            <a:off x="11574065" y="6496013"/>
            <a:ext cx="617011" cy="366183"/>
          </a:xfrm>
          <a:prstGeom prst="rect">
            <a:avLst/>
          </a:prstGeom>
        </p:spPr>
        <p:txBody>
          <a:bodyPr vert="horz" lIns="121920" tIns="60960" rIns="121920" bIns="60960" rtlCol="0" anchor="ctr"/>
          <a:lstStyle>
            <a:defPPr>
              <a:defRPr lang="en-US"/>
            </a:defPPr>
            <a:lvl1pPr marL="0" algn="l" defTabSz="685663" rtl="0" eaLnBrk="1" latinLnBrk="0" hangingPunct="1">
              <a:defRPr sz="900" b="0" i="0" kern="1200">
                <a:solidFill>
                  <a:schemeClr val="tx1">
                    <a:tint val="75000"/>
                  </a:schemeClr>
                </a:solidFill>
                <a:latin typeface="Arial" charset="0"/>
                <a:ea typeface="Arial" charset="0"/>
                <a:cs typeface="Arial" charset="0"/>
              </a:defRPr>
            </a:lvl1pPr>
            <a:lvl2pPr marL="342831" algn="l" defTabSz="685663" rtl="0" eaLnBrk="1" latinLnBrk="0" hangingPunct="1">
              <a:defRPr sz="1350" kern="1200">
                <a:solidFill>
                  <a:schemeClr val="tx1"/>
                </a:solidFill>
                <a:latin typeface="+mn-lt"/>
                <a:ea typeface="+mn-ea"/>
                <a:cs typeface="+mn-cs"/>
              </a:defRPr>
            </a:lvl2pPr>
            <a:lvl3pPr marL="685663" algn="l" defTabSz="685663" rtl="0" eaLnBrk="1" latinLnBrk="0" hangingPunct="1">
              <a:defRPr sz="1350" kern="1200">
                <a:solidFill>
                  <a:schemeClr val="tx1"/>
                </a:solidFill>
                <a:latin typeface="+mn-lt"/>
                <a:ea typeface="+mn-ea"/>
                <a:cs typeface="+mn-cs"/>
              </a:defRPr>
            </a:lvl3pPr>
            <a:lvl4pPr marL="1028494" algn="l" defTabSz="685663" rtl="0" eaLnBrk="1" latinLnBrk="0" hangingPunct="1">
              <a:defRPr sz="1350" kern="1200">
                <a:solidFill>
                  <a:schemeClr val="tx1"/>
                </a:solidFill>
                <a:latin typeface="+mn-lt"/>
                <a:ea typeface="+mn-ea"/>
                <a:cs typeface="+mn-cs"/>
              </a:defRPr>
            </a:lvl4pPr>
            <a:lvl5pPr marL="1371326" algn="l" defTabSz="685663" rtl="0" eaLnBrk="1" latinLnBrk="0" hangingPunct="1">
              <a:defRPr sz="1350" kern="1200">
                <a:solidFill>
                  <a:schemeClr val="tx1"/>
                </a:solidFill>
                <a:latin typeface="+mn-lt"/>
                <a:ea typeface="+mn-ea"/>
                <a:cs typeface="+mn-cs"/>
              </a:defRPr>
            </a:lvl5pPr>
            <a:lvl6pPr marL="1714157" algn="l" defTabSz="685663" rtl="0" eaLnBrk="1" latinLnBrk="0" hangingPunct="1">
              <a:defRPr sz="1350" kern="1200">
                <a:solidFill>
                  <a:schemeClr val="tx1"/>
                </a:solidFill>
                <a:latin typeface="+mn-lt"/>
                <a:ea typeface="+mn-ea"/>
                <a:cs typeface="+mn-cs"/>
              </a:defRPr>
            </a:lvl6pPr>
            <a:lvl7pPr marL="2056989" algn="l" defTabSz="685663" rtl="0" eaLnBrk="1" latinLnBrk="0" hangingPunct="1">
              <a:defRPr sz="1350" kern="1200">
                <a:solidFill>
                  <a:schemeClr val="tx1"/>
                </a:solidFill>
                <a:latin typeface="+mn-lt"/>
                <a:ea typeface="+mn-ea"/>
                <a:cs typeface="+mn-cs"/>
              </a:defRPr>
            </a:lvl7pPr>
            <a:lvl8pPr marL="2399820" algn="l" defTabSz="685663" rtl="0" eaLnBrk="1" latinLnBrk="0" hangingPunct="1">
              <a:defRPr sz="1350" kern="1200">
                <a:solidFill>
                  <a:schemeClr val="tx1"/>
                </a:solidFill>
                <a:latin typeface="+mn-lt"/>
                <a:ea typeface="+mn-ea"/>
                <a:cs typeface="+mn-cs"/>
              </a:defRPr>
            </a:lvl8pPr>
            <a:lvl9pPr marL="2742651" algn="l" defTabSz="685663" rtl="0" eaLnBrk="1" latinLnBrk="0" hangingPunct="1">
              <a:defRPr sz="1350" kern="1200">
                <a:solidFill>
                  <a:schemeClr val="tx1"/>
                </a:solidFill>
                <a:latin typeface="+mn-lt"/>
                <a:ea typeface="+mn-ea"/>
                <a:cs typeface="+mn-cs"/>
              </a:defRPr>
            </a:lvl9pPr>
          </a:lstStyle>
          <a:p>
            <a:fld id="{E219BBCF-6562-0F4B-B1E4-C6BFB9DF245D}" type="slidenum">
              <a:rPr lang="en-US" sz="1200" smtClean="0">
                <a:solidFill>
                  <a:srgbClr val="FFFFFF"/>
                </a:solidFill>
              </a:rPr>
              <a:pPr/>
              <a:t>‹#›</a:t>
            </a:fld>
            <a:endParaRPr lang="en-US" sz="1200">
              <a:solidFill>
                <a:srgbClr val="FFFFFF"/>
              </a:solidFill>
            </a:endParaRPr>
          </a:p>
        </p:txBody>
      </p:sp>
      <p:pic>
        <p:nvPicPr>
          <p:cNvPr id="9" name="Picture 8"/>
          <p:cNvPicPr>
            <a:picLocks noChangeAspect="1"/>
          </p:cNvPicPr>
          <p:nvPr userDrawn="1"/>
        </p:nvPicPr>
        <p:blipFill rotWithShape="1">
          <a:blip r:embed="rId11" cstate="email">
            <a:extLst>
              <a:ext uri="{28A0092B-C50C-407E-A947-70E740481C1C}">
                <a14:useLocalDpi xmlns:a14="http://schemas.microsoft.com/office/drawing/2010/main"/>
              </a:ext>
            </a:extLst>
          </a:blip>
          <a:srcRect b="50000"/>
          <a:stretch/>
        </p:blipFill>
        <p:spPr>
          <a:xfrm>
            <a:off x="10565109" y="6622966"/>
            <a:ext cx="765552" cy="206703"/>
          </a:xfrm>
          <a:prstGeom prst="rect">
            <a:avLst/>
          </a:prstGeom>
        </p:spPr>
      </p:pic>
      <p:cxnSp>
        <p:nvCxnSpPr>
          <p:cNvPr id="10" name="Straight Connector 9"/>
          <p:cNvCxnSpPr/>
          <p:nvPr userDrawn="1"/>
        </p:nvCxnSpPr>
        <p:spPr>
          <a:xfrm>
            <a:off x="11518607" y="6575350"/>
            <a:ext cx="0" cy="209685"/>
          </a:xfrm>
          <a:prstGeom prst="line">
            <a:avLst/>
          </a:prstGeom>
          <a:ln w="9525">
            <a:solidFill>
              <a:schemeClr val="bg1"/>
            </a:solidFill>
          </a:ln>
        </p:spPr>
        <p:style>
          <a:lnRef idx="1">
            <a:schemeClr val="accent1"/>
          </a:lnRef>
          <a:fillRef idx="0">
            <a:schemeClr val="accent1"/>
          </a:fillRef>
          <a:effectRef idx="0">
            <a:schemeClr val="accent1"/>
          </a:effectRef>
          <a:fontRef idx="minor">
            <a:schemeClr val="tx1"/>
          </a:fontRef>
        </p:style>
      </p:cxnSp>
      <p:sp>
        <p:nvSpPr>
          <p:cNvPr id="14" name="Title Placeholder 13"/>
          <p:cNvSpPr>
            <a:spLocks noGrp="1"/>
          </p:cNvSpPr>
          <p:nvPr>
            <p:ph type="title"/>
          </p:nvPr>
        </p:nvSpPr>
        <p:spPr>
          <a:xfrm>
            <a:off x="609600" y="365125"/>
            <a:ext cx="10744200" cy="1325563"/>
          </a:xfrm>
          <a:prstGeom prst="rect">
            <a:avLst/>
          </a:prstGeom>
        </p:spPr>
        <p:txBody>
          <a:bodyPr vert="horz" lIns="91440" tIns="45720" rIns="91440" bIns="45720" rtlCol="0" anchor="t">
            <a:normAutofit/>
          </a:bodyPr>
          <a:lstStyle/>
          <a:p>
            <a:r>
              <a:rPr lang="en-US"/>
              <a:t>Click to edit Master title style</a:t>
            </a:r>
          </a:p>
        </p:txBody>
      </p:sp>
    </p:spTree>
    <p:extLst>
      <p:ext uri="{BB962C8B-B14F-4D97-AF65-F5344CB8AC3E}">
        <p14:creationId xmlns:p14="http://schemas.microsoft.com/office/powerpoint/2010/main" val="346950145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4" r:id="rId7"/>
    <p:sldLayoutId id="2147483695" r:id="rId8"/>
    <p:sldLayoutId id="2147483696" r:id="rId9"/>
  </p:sldLayoutIdLst>
  <p:hf sldNum="0" hdr="0" ftr="0" dt="0"/>
  <p:txStyles>
    <p:titleStyle>
      <a:lvl1pPr algn="l" defTabSz="914400" rtl="0" eaLnBrk="1" latinLnBrk="0" hangingPunct="1">
        <a:lnSpc>
          <a:spcPct val="100000"/>
        </a:lnSpc>
        <a:spcBef>
          <a:spcPct val="0"/>
        </a:spcBef>
        <a:buNone/>
        <a:defRPr sz="4400" b="1" i="0" kern="1200">
          <a:solidFill>
            <a:schemeClr val="tx1"/>
          </a:solidFill>
          <a:latin typeface="Arial" charset="0"/>
          <a:ea typeface="Arial" charset="0"/>
          <a:cs typeface="Arial" charset="0"/>
        </a:defRPr>
      </a:lvl1pPr>
    </p:titleStyle>
    <p:body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3" Type="http://schemas.openxmlformats.org/officeDocument/2006/relationships/image" Target="../media/image28.png"/><Relationship Id="rId2" Type="http://schemas.microsoft.com/office/2018/10/relationships/comments" Target="../comments/modernComment_149C_ECB9CB3E.xml"/><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6.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hannelone.cummins.com/" TargetMode="Externa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microsoft.com/office/2018/10/relationships/comments" Target="../comments/modernComment_149D_C99C4622.xml"/><Relationship Id="rId1" Type="http://schemas.openxmlformats.org/officeDocument/2006/relationships/slideLayout" Target="../slideLayouts/slideLayout6.xml"/><Relationship Id="rId5" Type="http://schemas.openxmlformats.org/officeDocument/2006/relationships/image" Target="../media/image33.png"/><Relationship Id="rId4" Type="http://schemas.openxmlformats.org/officeDocument/2006/relationships/image" Target="../media/image32.png"/></Relationships>
</file>

<file path=ppt/slides/_rels/slide1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1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image" Target="../media/image41.png"/><Relationship Id="rId1" Type="http://schemas.openxmlformats.org/officeDocument/2006/relationships/slideLayout" Target="../slideLayouts/slideLayout6.xml"/><Relationship Id="rId4" Type="http://schemas.openxmlformats.org/officeDocument/2006/relationships/image" Target="../media/image43.png"/></Relationships>
</file>

<file path=ppt/slides/_rels/slide19.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microsoft.com/office/2018/10/relationships/comments" Target="../comments/modernComment_14B2_DE1F0585.xml"/><Relationship Id="rId2" Type="http://schemas.openxmlformats.org/officeDocument/2006/relationships/notesSlide" Target="../notesSlides/notesSlide9.xml"/><Relationship Id="rId1" Type="http://schemas.openxmlformats.org/officeDocument/2006/relationships/slideLayout" Target="../slideLayouts/slideLayout6.xml"/><Relationship Id="rId4" Type="http://schemas.openxmlformats.org/officeDocument/2006/relationships/image" Target="../media/image49.png"/></Relationships>
</file>

<file path=ppt/slides/_rels/slide25.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s://channelone.cummins.com/" TargetMode="Externa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microsoft.com/office/2018/10/relationships/comments" Target="../comments/modernComment_1495_E9DB02DA.xml"/><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52.png"/><Relationship Id="rId4" Type="http://schemas.openxmlformats.org/officeDocument/2006/relationships/image" Target="../media/image51.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1485_FD227F97.xml"/><Relationship Id="rId2" Type="http://schemas.openxmlformats.org/officeDocument/2006/relationships/notesSlide" Target="../notesSlides/notesSlide12.xml"/><Relationship Id="rId1" Type="http://schemas.openxmlformats.org/officeDocument/2006/relationships/slideLayout" Target="../slideLayouts/slideLayout6.xml"/><Relationship Id="rId4" Type="http://schemas.openxmlformats.org/officeDocument/2006/relationships/image" Target="../media/image53.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0.png"/></Relationships>
</file>

<file path=ppt/slides/_rels/slide31.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5.png"/></Relationships>
</file>

<file path=ppt/slides/_rels/slide3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58.png"/><Relationship Id="rId4" Type="http://schemas.openxmlformats.org/officeDocument/2006/relationships/image" Target="../media/image55.png"/></Relationships>
</file>

<file path=ppt/slides/_rels/slide3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image" Target="../media/image59.png"/><Relationship Id="rId1" Type="http://schemas.openxmlformats.org/officeDocument/2006/relationships/slideLayout" Target="../slideLayouts/slideLayout6.xml"/><Relationship Id="rId4" Type="http://schemas.openxmlformats.org/officeDocument/2006/relationships/image" Target="../media/image61.png"/></Relationships>
</file>

<file path=ppt/slides/_rels/slide3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36.xml.rels><?xml version="1.0" encoding="UTF-8" standalone="yes"?>
<Relationships xmlns="http://schemas.openxmlformats.org/package/2006/relationships"><Relationship Id="rId2" Type="http://schemas.microsoft.com/office/2018/10/relationships/comments" Target="../comments/modernComment_14B9_171AC9B.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microsoft.com/office/2018/10/relationships/comments" Target="../comments/modernComment_154_C771A493.xml"/><Relationship Id="rId2" Type="http://schemas.openxmlformats.org/officeDocument/2006/relationships/notesSlide" Target="../notesSlides/notesSlide18.xml"/><Relationship Id="rId1" Type="http://schemas.openxmlformats.org/officeDocument/2006/relationships/slideLayout" Target="../slideLayouts/slideLayout6.xml"/><Relationship Id="rId4" Type="http://schemas.openxmlformats.org/officeDocument/2006/relationships/image" Target="../media/image62.png"/></Relationships>
</file>

<file path=ppt/slides/_rels/slide38.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tags" Target="../tags/tag3.xml"/><Relationship Id="rId7" Type="http://schemas.openxmlformats.org/officeDocument/2006/relationships/image" Target="../media/image7.emf"/><Relationship Id="rId12" Type="http://schemas.microsoft.com/office/2007/relationships/diagramDrawing" Target="../diagrams/drawing1.xml"/><Relationship Id="rId2" Type="http://schemas.openxmlformats.org/officeDocument/2006/relationships/tags" Target="../tags/tag2.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diagramColors" Target="../diagrams/colors1.xml"/><Relationship Id="rId5" Type="http://schemas.openxmlformats.org/officeDocument/2006/relationships/notesSlide" Target="../notesSlides/notesSlide2.xml"/><Relationship Id="rId10" Type="http://schemas.openxmlformats.org/officeDocument/2006/relationships/diagramQuickStyle" Target="../diagrams/quickStyle1.xml"/><Relationship Id="rId4" Type="http://schemas.openxmlformats.org/officeDocument/2006/relationships/slideLayout" Target="../slideLayouts/slideLayout10.xml"/><Relationship Id="rId9"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64.png"/></Relationships>
</file>

<file path=ppt/slides/_rels/slide5.xml.rels><?xml version="1.0" encoding="UTF-8" standalone="yes"?>
<Relationships xmlns="http://schemas.openxmlformats.org/package/2006/relationships"><Relationship Id="rId3" Type="http://schemas.microsoft.com/office/2018/10/relationships/comments" Target="../comments/modernComment_11C_FEA8A66F.xm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hyperlink" Target="https://now.cummins.com/offtheranch" TargetMode="External"/><Relationship Id="rId7" Type="http://schemas.openxmlformats.org/officeDocument/2006/relationships/hyperlink" Target="https://now.cummins.com/AlwaysOn" TargetMode="External"/><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23.png"/><Relationship Id="rId5" Type="http://schemas.openxmlformats.org/officeDocument/2006/relationships/hyperlink" Target="https://now.cummins.com/winterweather" TargetMode="External"/><Relationship Id="rId10" Type="http://schemas.openxmlformats.org/officeDocument/2006/relationships/image" Target="../media/image25.png"/><Relationship Id="rId4" Type="http://schemas.openxmlformats.org/officeDocument/2006/relationships/image" Target="../media/image22.png"/><Relationship Id="rId9" Type="http://schemas.openxmlformats.org/officeDocument/2006/relationships/hyperlink" Target="https://www.cummins.com/sales-and-service/request-a-quote"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microsoft.com/office/2018/10/relationships/comments" Target="../comments/modernComment_1499_6CAB3F1.xml"/><Relationship Id="rId2" Type="http://schemas.openxmlformats.org/officeDocument/2006/relationships/notesSlide" Target="../notesSlides/notesSlide7.xml"/><Relationship Id="rId1" Type="http://schemas.openxmlformats.org/officeDocument/2006/relationships/slideLayout" Target="../slideLayouts/slideLayout6.xml"/><Relationship Id="rId4" Type="http://schemas.openxmlformats.org/officeDocument/2006/relationships/image" Target="../media/image2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Placeholder 6"/>
          <p:cNvPicPr>
            <a:picLocks noGrp="1" noChangeAspect="1"/>
          </p:cNvPicPr>
          <p:nvPr>
            <p:ph type="pic" sz="quarter" idx="14"/>
          </p:nvPr>
        </p:nvPicPr>
        <p:blipFill>
          <a:blip r:embed="rId2">
            <a:extLst>
              <a:ext uri="{28A0092B-C50C-407E-A947-70E740481C1C}">
                <a14:useLocalDpi xmlns:a14="http://schemas.microsoft.com/office/drawing/2010/main" val="0"/>
              </a:ext>
            </a:extLst>
          </a:blip>
          <a:srcRect l="62" r="62"/>
          <a:stretch>
            <a:fillRect/>
          </a:stretch>
        </p:blipFill>
        <p:spPr>
          <a:prstGeom prst="rect">
            <a:avLst/>
          </a:prstGeom>
        </p:spPr>
      </p:pic>
      <p:sp>
        <p:nvSpPr>
          <p:cNvPr id="21" name="Text Placeholder 20">
            <a:extLst>
              <a:ext uri="{FF2B5EF4-FFF2-40B4-BE49-F238E27FC236}">
                <a16:creationId xmlns:a16="http://schemas.microsoft.com/office/drawing/2014/main" id="{939DDC8D-7CBA-0B49-85BF-9A76C05D8BE5}"/>
              </a:ext>
            </a:extLst>
          </p:cNvPr>
          <p:cNvSpPr>
            <a:spLocks noGrp="1"/>
          </p:cNvSpPr>
          <p:nvPr>
            <p:ph type="body" sz="quarter" idx="18"/>
          </p:nvPr>
        </p:nvSpPr>
        <p:spPr/>
        <p:txBody>
          <a:bodyPr/>
          <a:lstStyle/>
          <a:p>
            <a:endParaRPr lang="en-US"/>
          </a:p>
        </p:txBody>
      </p:sp>
      <p:sp>
        <p:nvSpPr>
          <p:cNvPr id="18" name="Title 17">
            <a:extLst>
              <a:ext uri="{FF2B5EF4-FFF2-40B4-BE49-F238E27FC236}">
                <a16:creationId xmlns:a16="http://schemas.microsoft.com/office/drawing/2014/main" id="{2983C004-A985-A246-88EB-97756008BB74}"/>
              </a:ext>
            </a:extLst>
          </p:cNvPr>
          <p:cNvSpPr>
            <a:spLocks noGrp="1"/>
          </p:cNvSpPr>
          <p:nvPr>
            <p:ph type="ctrTitle"/>
          </p:nvPr>
        </p:nvSpPr>
        <p:spPr>
          <a:xfrm>
            <a:off x="6081485" y="1882698"/>
            <a:ext cx="6271983" cy="2290377"/>
          </a:xfrm>
        </p:spPr>
        <p:txBody>
          <a:bodyPr>
            <a:normAutofit/>
          </a:bodyPr>
          <a:lstStyle/>
          <a:p>
            <a:r>
              <a:rPr lang="en-US" sz="5400"/>
              <a:t>Consumer Lead Management </a:t>
            </a:r>
            <a:br>
              <a:rPr lang="en-US" sz="5400"/>
            </a:br>
            <a:r>
              <a:rPr lang="en-US" sz="5400"/>
              <a:t>Training</a:t>
            </a:r>
          </a:p>
        </p:txBody>
      </p:sp>
    </p:spTree>
    <p:extLst>
      <p:ext uri="{BB962C8B-B14F-4D97-AF65-F5344CB8AC3E}">
        <p14:creationId xmlns:p14="http://schemas.microsoft.com/office/powerpoint/2010/main" val="142591961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B6BB5A-748A-CE54-C47F-6C0785641304}"/>
              </a:ext>
            </a:extLst>
          </p:cNvPr>
          <p:cNvSpPr>
            <a:spLocks noGrp="1"/>
          </p:cNvSpPr>
          <p:nvPr>
            <p:ph type="title"/>
          </p:nvPr>
        </p:nvSpPr>
        <p:spPr>
          <a:xfrm>
            <a:off x="479425" y="193046"/>
            <a:ext cx="9308651" cy="890587"/>
          </a:xfrm>
        </p:spPr>
        <p:txBody>
          <a:bodyPr>
            <a:normAutofit/>
          </a:bodyPr>
          <a:lstStyle/>
          <a:p>
            <a:r>
              <a:rPr lang="en-US" sz="4000"/>
              <a:t>The “Accounts” Tab</a:t>
            </a:r>
          </a:p>
        </p:txBody>
      </p:sp>
      <p:sp>
        <p:nvSpPr>
          <p:cNvPr id="3" name="Content Placeholder 2">
            <a:extLst>
              <a:ext uri="{FF2B5EF4-FFF2-40B4-BE49-F238E27FC236}">
                <a16:creationId xmlns:a16="http://schemas.microsoft.com/office/drawing/2014/main" id="{17D9253D-AF98-0258-1446-9CABCF719561}"/>
              </a:ext>
            </a:extLst>
          </p:cNvPr>
          <p:cNvSpPr>
            <a:spLocks noGrp="1"/>
          </p:cNvSpPr>
          <p:nvPr>
            <p:ph idx="1"/>
          </p:nvPr>
        </p:nvSpPr>
        <p:spPr>
          <a:xfrm>
            <a:off x="489153" y="982666"/>
            <a:ext cx="11107465" cy="4455488"/>
          </a:xfrm>
        </p:spPr>
        <p:txBody>
          <a:bodyPr lIns="91440" tIns="45720" rIns="91440" bIns="45720" anchor="t"/>
          <a:lstStyle/>
          <a:p>
            <a:r>
              <a:rPr lang="en-US" sz="1600">
                <a:latin typeface="Arial"/>
                <a:cs typeface="Arial"/>
              </a:rPr>
              <a:t>When the ‘Accounts’ tab is opened, you can either create a new account or work with an existing account </a:t>
            </a:r>
            <a:endParaRPr lang="en-US" sz="1600">
              <a:solidFill>
                <a:srgbClr val="DA281C"/>
              </a:solidFill>
              <a:latin typeface="Arial"/>
              <a:cs typeface="Arial"/>
            </a:endParaRPr>
          </a:p>
          <a:p>
            <a:pPr>
              <a:buFont typeface="Wingdings" panose="020B0604020202020204" pitchFamily="34" charset="0"/>
              <a:buChar char="§"/>
            </a:pPr>
            <a:r>
              <a:rPr lang="en-US" sz="1600">
                <a:latin typeface="Arial"/>
                <a:cs typeface="Arial"/>
              </a:rPr>
              <a:t>To create a new account: go to the next slide</a:t>
            </a:r>
            <a:endParaRPr lang="en-US" sz="1600">
              <a:solidFill>
                <a:schemeClr val="accent2"/>
              </a:solidFill>
              <a:cs typeface="Arial"/>
            </a:endParaRPr>
          </a:p>
          <a:p>
            <a:pPr lvl="1"/>
            <a:r>
              <a:rPr lang="en-US" sz="1600"/>
              <a:t>To work with an existing account (Dealer):</a:t>
            </a:r>
          </a:p>
          <a:p>
            <a:pPr lvl="2"/>
            <a:r>
              <a:rPr lang="en-US" sz="1600"/>
              <a:t>Start by selecting ‘</a:t>
            </a:r>
            <a:r>
              <a:rPr lang="en-US" sz="1600" b="1"/>
              <a:t>all dealer accounts’ </a:t>
            </a:r>
            <a:r>
              <a:rPr lang="en-US" sz="1600"/>
              <a:t>from the drop-down list </a:t>
            </a:r>
            <a:r>
              <a:rPr lang="en-US" sz="1600">
                <a:solidFill>
                  <a:schemeClr val="accent2"/>
                </a:solidFill>
              </a:rPr>
              <a:t>[1]</a:t>
            </a:r>
            <a:r>
              <a:rPr lang="en-US" sz="1600"/>
              <a:t>. </a:t>
            </a:r>
          </a:p>
          <a:p>
            <a:pPr lvl="2"/>
            <a:r>
              <a:rPr lang="en-US" sz="1600"/>
              <a:t>Next, use the search function </a:t>
            </a:r>
            <a:r>
              <a:rPr lang="en-US" sz="1600">
                <a:solidFill>
                  <a:schemeClr val="accent2"/>
                </a:solidFill>
              </a:rPr>
              <a:t>[2]</a:t>
            </a:r>
            <a:r>
              <a:rPr lang="en-US" sz="1600"/>
              <a:t>, entering specific key words to search for the dealer you are looking for,  for example, if you are looking for dealers in Michigan, type “Michigan”.</a:t>
            </a:r>
          </a:p>
          <a:p>
            <a:pPr lvl="2"/>
            <a:r>
              <a:rPr lang="en-US" sz="1600"/>
              <a:t>From the list </a:t>
            </a:r>
            <a:r>
              <a:rPr lang="en-US" sz="1600">
                <a:solidFill>
                  <a:schemeClr val="accent2"/>
                </a:solidFill>
              </a:rPr>
              <a:t>[3]</a:t>
            </a:r>
            <a:r>
              <a:rPr lang="en-US" sz="1600"/>
              <a:t>, select the one you want to continue with by clicking on its name.  </a:t>
            </a:r>
          </a:p>
        </p:txBody>
      </p:sp>
      <p:pic>
        <p:nvPicPr>
          <p:cNvPr id="5" name="Content Placeholder 5">
            <a:extLst>
              <a:ext uri="{FF2B5EF4-FFF2-40B4-BE49-F238E27FC236}">
                <a16:creationId xmlns:a16="http://schemas.microsoft.com/office/drawing/2014/main" id="{645F4252-BBF3-6655-A450-2CB21BDCC928}"/>
              </a:ext>
            </a:extLst>
          </p:cNvPr>
          <p:cNvPicPr>
            <a:picLocks noChangeAspect="1"/>
          </p:cNvPicPr>
          <p:nvPr/>
        </p:nvPicPr>
        <p:blipFill>
          <a:blip r:embed="rId3"/>
          <a:stretch>
            <a:fillRect/>
          </a:stretch>
        </p:blipFill>
        <p:spPr>
          <a:xfrm>
            <a:off x="1740924" y="3210410"/>
            <a:ext cx="8496684" cy="1922903"/>
          </a:xfrm>
          <a:prstGeom prst="rect">
            <a:avLst/>
          </a:prstGeom>
        </p:spPr>
      </p:pic>
      <p:sp>
        <p:nvSpPr>
          <p:cNvPr id="6" name="Rectangle 5">
            <a:extLst>
              <a:ext uri="{FF2B5EF4-FFF2-40B4-BE49-F238E27FC236}">
                <a16:creationId xmlns:a16="http://schemas.microsoft.com/office/drawing/2014/main" id="{1DC97853-09FF-87E1-CDEA-77E7DB477029}"/>
              </a:ext>
            </a:extLst>
          </p:cNvPr>
          <p:cNvSpPr/>
          <p:nvPr/>
        </p:nvSpPr>
        <p:spPr>
          <a:xfrm>
            <a:off x="2651246" y="3714296"/>
            <a:ext cx="294484" cy="33855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TextBox 8">
            <a:extLst>
              <a:ext uri="{FF2B5EF4-FFF2-40B4-BE49-F238E27FC236}">
                <a16:creationId xmlns:a16="http://schemas.microsoft.com/office/drawing/2014/main" id="{29D3918E-6EB9-74DD-8717-AC7DADD29B2E}"/>
              </a:ext>
            </a:extLst>
          </p:cNvPr>
          <p:cNvSpPr txBox="1"/>
          <p:nvPr/>
        </p:nvSpPr>
        <p:spPr>
          <a:xfrm>
            <a:off x="2945730" y="3715030"/>
            <a:ext cx="294484" cy="338554"/>
          </a:xfrm>
          <a:prstGeom prst="rect">
            <a:avLst/>
          </a:prstGeom>
          <a:noFill/>
        </p:spPr>
        <p:txBody>
          <a:bodyPr wrap="square" rtlCol="0">
            <a:spAutoFit/>
          </a:bodyPr>
          <a:lstStyle/>
          <a:p>
            <a:r>
              <a:rPr lang="en-US" sz="1600" b="1">
                <a:solidFill>
                  <a:srgbClr val="FF0000"/>
                </a:solidFill>
              </a:rPr>
              <a:t>1</a:t>
            </a:r>
          </a:p>
        </p:txBody>
      </p:sp>
      <p:pic>
        <p:nvPicPr>
          <p:cNvPr id="10" name="Picture 9">
            <a:extLst>
              <a:ext uri="{FF2B5EF4-FFF2-40B4-BE49-F238E27FC236}">
                <a16:creationId xmlns:a16="http://schemas.microsoft.com/office/drawing/2014/main" id="{5F8D0E55-B2C5-D4D3-F166-27FC78A1E4B9}"/>
              </a:ext>
            </a:extLst>
          </p:cNvPr>
          <p:cNvPicPr>
            <a:picLocks noChangeAspect="1"/>
          </p:cNvPicPr>
          <p:nvPr/>
        </p:nvPicPr>
        <p:blipFill rotWithShape="1">
          <a:blip r:embed="rId4"/>
          <a:srcRect r="438" b="33164"/>
          <a:stretch/>
        </p:blipFill>
        <p:spPr>
          <a:xfrm>
            <a:off x="881021" y="4752178"/>
            <a:ext cx="7915742" cy="1927683"/>
          </a:xfrm>
          <a:prstGeom prst="rect">
            <a:avLst/>
          </a:prstGeom>
        </p:spPr>
      </p:pic>
      <p:sp>
        <p:nvSpPr>
          <p:cNvPr id="11" name="Rectangle 10">
            <a:extLst>
              <a:ext uri="{FF2B5EF4-FFF2-40B4-BE49-F238E27FC236}">
                <a16:creationId xmlns:a16="http://schemas.microsoft.com/office/drawing/2014/main" id="{84083E3B-982E-6044-FE0D-BD8184B521C6}"/>
              </a:ext>
            </a:extLst>
          </p:cNvPr>
          <p:cNvSpPr/>
          <p:nvPr/>
        </p:nvSpPr>
        <p:spPr>
          <a:xfrm>
            <a:off x="3659923" y="4711430"/>
            <a:ext cx="2030757" cy="316889"/>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1028D7A9-1C7B-C4CF-77FD-9A121CF8FFB7}"/>
              </a:ext>
            </a:extLst>
          </p:cNvPr>
          <p:cNvSpPr txBox="1"/>
          <p:nvPr/>
        </p:nvSpPr>
        <p:spPr>
          <a:xfrm>
            <a:off x="3382077" y="4689765"/>
            <a:ext cx="298480" cy="338554"/>
          </a:xfrm>
          <a:prstGeom prst="rect">
            <a:avLst/>
          </a:prstGeom>
          <a:noFill/>
        </p:spPr>
        <p:txBody>
          <a:bodyPr wrap="none" rtlCol="0">
            <a:spAutoFit/>
          </a:bodyPr>
          <a:lstStyle/>
          <a:p>
            <a:r>
              <a:rPr lang="en-US" sz="1600" b="1">
                <a:solidFill>
                  <a:srgbClr val="FF0000"/>
                </a:solidFill>
              </a:rPr>
              <a:t>2</a:t>
            </a:r>
          </a:p>
        </p:txBody>
      </p:sp>
      <p:sp>
        <p:nvSpPr>
          <p:cNvPr id="13" name="Arrow: Curved Down 12">
            <a:extLst>
              <a:ext uri="{FF2B5EF4-FFF2-40B4-BE49-F238E27FC236}">
                <a16:creationId xmlns:a16="http://schemas.microsoft.com/office/drawing/2014/main" id="{CE15E6EB-D797-B1BF-5412-D52A2E65CD2D}"/>
              </a:ext>
            </a:extLst>
          </p:cNvPr>
          <p:cNvSpPr/>
          <p:nvPr/>
        </p:nvSpPr>
        <p:spPr>
          <a:xfrm rot="6704159">
            <a:off x="8871406" y="4905519"/>
            <a:ext cx="1153205" cy="486367"/>
          </a:xfrm>
          <a:prstGeom prst="curvedDownArrow">
            <a:avLst>
              <a:gd name="adj1" fmla="val 25000"/>
              <a:gd name="adj2" fmla="val 126730"/>
              <a:gd name="adj3" fmla="val 42073"/>
            </a:avLst>
          </a:prstGeom>
          <a:solidFill>
            <a:srgbClr val="DA2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714CF433-4CA0-95D6-5208-3386C1796A11}"/>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
        <p:nvSpPr>
          <p:cNvPr id="15" name="Rectangle 14">
            <a:extLst>
              <a:ext uri="{FF2B5EF4-FFF2-40B4-BE49-F238E27FC236}">
                <a16:creationId xmlns:a16="http://schemas.microsoft.com/office/drawing/2014/main" id="{CE7D5F0E-013B-60A1-C668-3269E478994F}"/>
              </a:ext>
            </a:extLst>
          </p:cNvPr>
          <p:cNvSpPr/>
          <p:nvPr/>
        </p:nvSpPr>
        <p:spPr>
          <a:xfrm>
            <a:off x="1352145" y="5774367"/>
            <a:ext cx="1031132" cy="890587"/>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6" name="TextBox 15">
            <a:extLst>
              <a:ext uri="{FF2B5EF4-FFF2-40B4-BE49-F238E27FC236}">
                <a16:creationId xmlns:a16="http://schemas.microsoft.com/office/drawing/2014/main" id="{2E4A8F9F-73D6-496B-3BD5-B240F41AE18A}"/>
              </a:ext>
            </a:extLst>
          </p:cNvPr>
          <p:cNvSpPr txBox="1"/>
          <p:nvPr/>
        </p:nvSpPr>
        <p:spPr>
          <a:xfrm>
            <a:off x="1062970" y="5967471"/>
            <a:ext cx="289175" cy="338554"/>
          </a:xfrm>
          <a:prstGeom prst="rect">
            <a:avLst/>
          </a:prstGeom>
          <a:noFill/>
        </p:spPr>
        <p:txBody>
          <a:bodyPr wrap="square" rtlCol="0">
            <a:spAutoFit/>
          </a:bodyPr>
          <a:lstStyle/>
          <a:p>
            <a:r>
              <a:rPr lang="en-US" sz="1600" b="1">
                <a:solidFill>
                  <a:srgbClr val="FF0000"/>
                </a:solidFill>
              </a:rPr>
              <a:t>3</a:t>
            </a:r>
          </a:p>
        </p:txBody>
      </p:sp>
    </p:spTree>
    <p:extLst>
      <p:ext uri="{BB962C8B-B14F-4D97-AF65-F5344CB8AC3E}">
        <p14:creationId xmlns:p14="http://schemas.microsoft.com/office/powerpoint/2010/main" val="3971599166"/>
      </p:ext>
    </p:extLst>
  </p:cSld>
  <p:clrMapOvr>
    <a:masterClrMapping/>
  </p:clrMapOvr>
  <p:extLst>
    <p:ext uri="{6950BFC3-D8DA-4A85-94F7-54DA5524770B}">
      <p188:commentRel xmlns:p188="http://schemas.microsoft.com/office/powerpoint/2018/8/main" r:id="rId2"/>
    </p:ext>
  </p:extLs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F153F4-5B10-D97C-096E-D6E3A8BD109B}"/>
              </a:ext>
            </a:extLst>
          </p:cNvPr>
          <p:cNvSpPr>
            <a:spLocks noGrp="1"/>
          </p:cNvSpPr>
          <p:nvPr>
            <p:ph type="title"/>
          </p:nvPr>
        </p:nvSpPr>
        <p:spPr>
          <a:xfrm>
            <a:off x="488661" y="198149"/>
            <a:ext cx="9588211" cy="890587"/>
          </a:xfrm>
        </p:spPr>
        <p:txBody>
          <a:bodyPr>
            <a:noAutofit/>
          </a:bodyPr>
          <a:lstStyle/>
          <a:p>
            <a:r>
              <a:rPr lang="en-US" sz="4000">
                <a:latin typeface="Arial"/>
                <a:cs typeface="Arial"/>
              </a:rPr>
              <a:t>High Level Flow – Steps to Create New Partner Account &amp; User(s)  </a:t>
            </a:r>
            <a:br>
              <a:rPr lang="en-US" sz="4000">
                <a:latin typeface="Arial"/>
                <a:cs typeface="Arial"/>
              </a:rPr>
            </a:br>
            <a:r>
              <a:rPr lang="en-US" sz="2000" i="1">
                <a:latin typeface="Arial"/>
                <a:cs typeface="Arial"/>
              </a:rPr>
              <a:t>more details on next slides</a:t>
            </a:r>
            <a:endParaRPr lang="en-US" sz="4000" i="1">
              <a:latin typeface="Arial"/>
              <a:cs typeface="Arial"/>
            </a:endParaRPr>
          </a:p>
        </p:txBody>
      </p:sp>
      <p:graphicFrame>
        <p:nvGraphicFramePr>
          <p:cNvPr id="14" name="Diagram 14">
            <a:extLst>
              <a:ext uri="{FF2B5EF4-FFF2-40B4-BE49-F238E27FC236}">
                <a16:creationId xmlns:a16="http://schemas.microsoft.com/office/drawing/2014/main" id="{C0C72631-FADC-EB78-932D-74D2EC18597D}"/>
              </a:ext>
            </a:extLst>
          </p:cNvPr>
          <p:cNvGraphicFramePr>
            <a:graphicFrameLocks noGrp="1"/>
          </p:cNvGraphicFramePr>
          <p:nvPr>
            <p:ph idx="1"/>
            <p:extLst>
              <p:ext uri="{D42A27DB-BD31-4B8C-83A1-F6EECF244321}">
                <p14:modId xmlns:p14="http://schemas.microsoft.com/office/powerpoint/2010/main" val="3200104876"/>
              </p:ext>
            </p:extLst>
          </p:nvPr>
        </p:nvGraphicFramePr>
        <p:xfrm>
          <a:off x="1010464" y="1991731"/>
          <a:ext cx="10575499" cy="445611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805" name="TextBox 3804">
            <a:extLst>
              <a:ext uri="{FF2B5EF4-FFF2-40B4-BE49-F238E27FC236}">
                <a16:creationId xmlns:a16="http://schemas.microsoft.com/office/drawing/2014/main" id="{F990616E-5125-FC9F-7F87-3F78185B67A1}"/>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Tree>
    <p:extLst>
      <p:ext uri="{BB962C8B-B14F-4D97-AF65-F5344CB8AC3E}">
        <p14:creationId xmlns:p14="http://schemas.microsoft.com/office/powerpoint/2010/main" val="17430668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AE16FC1-E0AB-E289-152E-952A3A1F54FD}"/>
              </a:ext>
            </a:extLst>
          </p:cNvPr>
          <p:cNvSpPr>
            <a:spLocks noGrp="1"/>
          </p:cNvSpPr>
          <p:nvPr>
            <p:ph idx="1"/>
          </p:nvPr>
        </p:nvSpPr>
        <p:spPr>
          <a:xfrm>
            <a:off x="479425" y="1588922"/>
            <a:ext cx="11398539" cy="942350"/>
          </a:xfrm>
        </p:spPr>
        <p:txBody>
          <a:bodyPr/>
          <a:lstStyle/>
          <a:p>
            <a:r>
              <a:rPr lang="en-US"/>
              <a:t>The </a:t>
            </a:r>
            <a:r>
              <a:rPr lang="en-US">
                <a:hlinkClick r:id="rId2"/>
              </a:rPr>
              <a:t>Channel 1 </a:t>
            </a:r>
            <a:r>
              <a:rPr lang="en-US"/>
              <a:t>portal is the single-entry point for Cummins dealers and allows them access to key systems and processes, including Salesforce.  </a:t>
            </a:r>
          </a:p>
          <a:p>
            <a:pPr>
              <a:buFont typeface="Wingdings" panose="05000000000000000000" pitchFamily="2" charset="2"/>
              <a:buChar char="§"/>
            </a:pPr>
            <a:r>
              <a:rPr lang="en-US"/>
              <a:t>For those not having access to Channel 1 or Salesforce, it is considered best practice to create your account through Channel 1.</a:t>
            </a:r>
            <a:endParaRPr lang="en-US">
              <a:highlight>
                <a:srgbClr val="FFFF00"/>
              </a:highlight>
            </a:endParaRPr>
          </a:p>
          <a:p>
            <a:pPr>
              <a:buFont typeface="Wingdings" panose="05000000000000000000" pitchFamily="2" charset="2"/>
              <a:buChar char="§"/>
            </a:pPr>
            <a:endParaRPr lang="en-US"/>
          </a:p>
        </p:txBody>
      </p:sp>
      <p:pic>
        <p:nvPicPr>
          <p:cNvPr id="12" name="Picture 11">
            <a:extLst>
              <a:ext uri="{FF2B5EF4-FFF2-40B4-BE49-F238E27FC236}">
                <a16:creationId xmlns:a16="http://schemas.microsoft.com/office/drawing/2014/main" id="{996EC99B-1B4A-1D9E-866B-2684D332CE48}"/>
              </a:ext>
            </a:extLst>
          </p:cNvPr>
          <p:cNvPicPr>
            <a:picLocks noChangeAspect="1"/>
          </p:cNvPicPr>
          <p:nvPr/>
        </p:nvPicPr>
        <p:blipFill rotWithShape="1">
          <a:blip r:embed="rId3"/>
          <a:srcRect r="43063" b="693"/>
          <a:stretch/>
        </p:blipFill>
        <p:spPr>
          <a:xfrm>
            <a:off x="532876" y="2837668"/>
            <a:ext cx="5957375" cy="3068799"/>
          </a:xfrm>
          <a:prstGeom prst="rect">
            <a:avLst/>
          </a:prstGeom>
        </p:spPr>
      </p:pic>
      <p:sp>
        <p:nvSpPr>
          <p:cNvPr id="16" name="TextBox 15">
            <a:extLst>
              <a:ext uri="{FF2B5EF4-FFF2-40B4-BE49-F238E27FC236}">
                <a16:creationId xmlns:a16="http://schemas.microsoft.com/office/drawing/2014/main" id="{A32DD521-1ED7-BAD1-B872-29AF896BF521}"/>
              </a:ext>
            </a:extLst>
          </p:cNvPr>
          <p:cNvSpPr txBox="1"/>
          <p:nvPr/>
        </p:nvSpPr>
        <p:spPr>
          <a:xfrm>
            <a:off x="6733559" y="2957128"/>
            <a:ext cx="5382241" cy="1754326"/>
          </a:xfrm>
          <a:prstGeom prst="rect">
            <a:avLst/>
          </a:prstGeom>
          <a:noFill/>
        </p:spPr>
        <p:txBody>
          <a:bodyPr wrap="square">
            <a:spAutoFit/>
          </a:bodyPr>
          <a:lstStyle/>
          <a:p>
            <a:pPr marL="285750" indent="-285750">
              <a:buFont typeface="Arial" panose="020B0604020202020204" pitchFamily="34" charset="0"/>
              <a:buChar char="•"/>
            </a:pPr>
            <a:r>
              <a:rPr lang="en-US"/>
              <a:t>Dealers who </a:t>
            </a:r>
            <a:r>
              <a:rPr lang="en-US" u="sng"/>
              <a:t>do not </a:t>
            </a:r>
            <a:r>
              <a:rPr lang="en-US"/>
              <a:t>have access to Channel 1, should click on </a:t>
            </a:r>
            <a:r>
              <a:rPr lang="en-US" b="1"/>
              <a:t>‘create account</a:t>
            </a:r>
            <a:r>
              <a:rPr lang="en-US"/>
              <a:t>’ and get account assigned. </a:t>
            </a:r>
            <a:endParaRPr lang="en-US">
              <a:solidFill>
                <a:schemeClr val="accent2"/>
              </a:solidFill>
            </a:endParaRPr>
          </a:p>
          <a:p>
            <a:endParaRPr lang="en-US"/>
          </a:p>
          <a:p>
            <a:pPr marL="285750" indent="-285750">
              <a:buFont typeface="Arial" panose="020B0604020202020204" pitchFamily="34" charset="0"/>
              <a:buChar char="•"/>
            </a:pPr>
            <a:r>
              <a:rPr lang="en-US"/>
              <a:t>Additional instructions on access requests are found by clicking the ‘Click Here’ button. </a:t>
            </a:r>
          </a:p>
        </p:txBody>
      </p:sp>
      <p:sp>
        <p:nvSpPr>
          <p:cNvPr id="4" name="Rectangle 3">
            <a:extLst>
              <a:ext uri="{FF2B5EF4-FFF2-40B4-BE49-F238E27FC236}">
                <a16:creationId xmlns:a16="http://schemas.microsoft.com/office/drawing/2014/main" id="{28BF98AF-FE08-F833-D678-54018DAD0FBB}"/>
              </a:ext>
            </a:extLst>
          </p:cNvPr>
          <p:cNvSpPr/>
          <p:nvPr/>
        </p:nvSpPr>
        <p:spPr>
          <a:xfrm>
            <a:off x="532876" y="5109471"/>
            <a:ext cx="781574" cy="30777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11" name="Rectangle 10">
            <a:extLst>
              <a:ext uri="{FF2B5EF4-FFF2-40B4-BE49-F238E27FC236}">
                <a16:creationId xmlns:a16="http://schemas.microsoft.com/office/drawing/2014/main" id="{95D2CD1F-B801-0F11-6E67-7FAB5F2EE1A1}"/>
              </a:ext>
            </a:extLst>
          </p:cNvPr>
          <p:cNvSpPr/>
          <p:nvPr/>
        </p:nvSpPr>
        <p:spPr>
          <a:xfrm>
            <a:off x="2488900" y="4372067"/>
            <a:ext cx="1198517" cy="384684"/>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grpSp>
        <p:nvGrpSpPr>
          <p:cNvPr id="7" name="Group 6">
            <a:extLst>
              <a:ext uri="{FF2B5EF4-FFF2-40B4-BE49-F238E27FC236}">
                <a16:creationId xmlns:a16="http://schemas.microsoft.com/office/drawing/2014/main" id="{334F7027-1450-4697-FA29-6D46DF32FDAA}"/>
              </a:ext>
            </a:extLst>
          </p:cNvPr>
          <p:cNvGrpSpPr/>
          <p:nvPr/>
        </p:nvGrpSpPr>
        <p:grpSpPr>
          <a:xfrm>
            <a:off x="479425" y="188913"/>
            <a:ext cx="1969996" cy="1181997"/>
            <a:chOff x="668107" y="1960"/>
            <a:chExt cx="1969996" cy="1181997"/>
          </a:xfrm>
        </p:grpSpPr>
        <p:sp>
          <p:nvSpPr>
            <p:cNvPr id="8" name="Rectangle 7">
              <a:extLst>
                <a:ext uri="{FF2B5EF4-FFF2-40B4-BE49-F238E27FC236}">
                  <a16:creationId xmlns:a16="http://schemas.microsoft.com/office/drawing/2014/main" id="{5585AF7F-D39A-D543-744C-66A1A14E4630}"/>
                </a:ext>
              </a:extLst>
            </p:cNvPr>
            <p:cNvSpPr/>
            <p:nvPr/>
          </p:nvSpPr>
          <p:spPr>
            <a:xfrm>
              <a:off x="668107" y="1960"/>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E65BFC11-B615-D75F-E29D-A1A863C66D7E}"/>
                </a:ext>
              </a:extLst>
            </p:cNvPr>
            <p:cNvSpPr txBox="1"/>
            <p:nvPr/>
          </p:nvSpPr>
          <p:spPr>
            <a:xfrm>
              <a:off x="668107" y="1960"/>
              <a:ext cx="1969996" cy="118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 Once a new partner account is identified, instruct the dealer to create a Channel One user account by logging into channelone.cummins.com and clicking create account.</a:t>
              </a:r>
              <a:endParaRPr lang="en-US" sz="1100" kern="1200"/>
            </a:p>
          </p:txBody>
        </p:sp>
      </p:grpSp>
      <p:sp>
        <p:nvSpPr>
          <p:cNvPr id="19" name="TextBox 18">
            <a:extLst>
              <a:ext uri="{FF2B5EF4-FFF2-40B4-BE49-F238E27FC236}">
                <a16:creationId xmlns:a16="http://schemas.microsoft.com/office/drawing/2014/main" id="{2FC1A484-845F-CA97-45AA-10934778EFE3}"/>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Tree>
    <p:extLst>
      <p:ext uri="{BB962C8B-B14F-4D97-AF65-F5344CB8AC3E}">
        <p14:creationId xmlns:p14="http://schemas.microsoft.com/office/powerpoint/2010/main" val="272588715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CA2152-F1F0-2EA7-1C84-0F998309227A}"/>
              </a:ext>
            </a:extLst>
          </p:cNvPr>
          <p:cNvSpPr>
            <a:spLocks noGrp="1"/>
          </p:cNvSpPr>
          <p:nvPr>
            <p:ph idx="1"/>
          </p:nvPr>
        </p:nvSpPr>
        <p:spPr>
          <a:xfrm>
            <a:off x="479425" y="1427421"/>
            <a:ext cx="11609906" cy="2344577"/>
          </a:xfrm>
        </p:spPr>
        <p:txBody>
          <a:bodyPr>
            <a:normAutofit fontScale="92500" lnSpcReduction="10000"/>
          </a:bodyPr>
          <a:lstStyle/>
          <a:p>
            <a:r>
              <a:rPr lang="en-US"/>
              <a:t>After having created a new dealer account or selecting an existing one you will see that dealers account page displayed</a:t>
            </a:r>
          </a:p>
          <a:p>
            <a:r>
              <a:rPr lang="en-US"/>
              <a:t>To enable portal use, first you need to enable the Dealer as a partner </a:t>
            </a:r>
          </a:p>
          <a:p>
            <a:r>
              <a:rPr lang="en-US"/>
              <a:t>Click the Edit drop down at the top right of the page</a:t>
            </a:r>
          </a:p>
          <a:p>
            <a:pPr lvl="1"/>
            <a:r>
              <a:rPr lang="en-US"/>
              <a:t>Select ‘</a:t>
            </a:r>
            <a:r>
              <a:rPr lang="en-US" b="1"/>
              <a:t>Enable as Partner</a:t>
            </a:r>
            <a:r>
              <a:rPr lang="en-US"/>
              <a:t>’ </a:t>
            </a:r>
          </a:p>
          <a:p>
            <a:pPr lvl="1"/>
            <a:r>
              <a:rPr lang="en-US"/>
              <a:t>Then, in the pop up, continue by clicking ‘</a:t>
            </a:r>
            <a:r>
              <a:rPr lang="en-US" b="1"/>
              <a:t>Enable as partner</a:t>
            </a:r>
            <a:r>
              <a:rPr lang="en-US"/>
              <a:t>’</a:t>
            </a:r>
          </a:p>
          <a:p>
            <a:r>
              <a:rPr lang="en-US"/>
              <a:t>You can confirm a dealer is set up as a portal partner account by going to the details tab, scrolling down about ½ way and seeing if the check box is checked.</a:t>
            </a:r>
          </a:p>
        </p:txBody>
      </p:sp>
      <p:pic>
        <p:nvPicPr>
          <p:cNvPr id="5" name="Picture 4">
            <a:extLst>
              <a:ext uri="{FF2B5EF4-FFF2-40B4-BE49-F238E27FC236}">
                <a16:creationId xmlns:a16="http://schemas.microsoft.com/office/drawing/2014/main" id="{9AA7A623-59C6-B3ED-4113-4984166A62D6}"/>
              </a:ext>
            </a:extLst>
          </p:cNvPr>
          <p:cNvPicPr>
            <a:picLocks noChangeAspect="1"/>
          </p:cNvPicPr>
          <p:nvPr/>
        </p:nvPicPr>
        <p:blipFill rotWithShape="1">
          <a:blip r:embed="rId3"/>
          <a:srcRect b="48970"/>
          <a:stretch/>
        </p:blipFill>
        <p:spPr>
          <a:xfrm>
            <a:off x="76544" y="3723874"/>
            <a:ext cx="8676931" cy="2245725"/>
          </a:xfrm>
          <a:prstGeom prst="rect">
            <a:avLst/>
          </a:prstGeom>
        </p:spPr>
      </p:pic>
      <p:pic>
        <p:nvPicPr>
          <p:cNvPr id="6" name="Picture 5">
            <a:extLst>
              <a:ext uri="{FF2B5EF4-FFF2-40B4-BE49-F238E27FC236}">
                <a16:creationId xmlns:a16="http://schemas.microsoft.com/office/drawing/2014/main" id="{75B541EF-5F00-6D2B-FDD6-31D380D1D84D}"/>
              </a:ext>
            </a:extLst>
          </p:cNvPr>
          <p:cNvPicPr>
            <a:picLocks noChangeAspect="1"/>
          </p:cNvPicPr>
          <p:nvPr/>
        </p:nvPicPr>
        <p:blipFill rotWithShape="1">
          <a:blip r:embed="rId4"/>
          <a:srcRect l="9940" t="12662" r="3447" b="15992"/>
          <a:stretch/>
        </p:blipFill>
        <p:spPr>
          <a:xfrm>
            <a:off x="8753475" y="4102503"/>
            <a:ext cx="3212142" cy="974098"/>
          </a:xfrm>
          <a:prstGeom prst="rect">
            <a:avLst/>
          </a:prstGeom>
        </p:spPr>
      </p:pic>
      <p:sp>
        <p:nvSpPr>
          <p:cNvPr id="9" name="Arrow: Down 8">
            <a:extLst>
              <a:ext uri="{FF2B5EF4-FFF2-40B4-BE49-F238E27FC236}">
                <a16:creationId xmlns:a16="http://schemas.microsoft.com/office/drawing/2014/main" id="{59EF1D15-840C-2F71-9A7D-CB3929DDE463}"/>
              </a:ext>
            </a:extLst>
          </p:cNvPr>
          <p:cNvSpPr/>
          <p:nvPr/>
        </p:nvSpPr>
        <p:spPr>
          <a:xfrm rot="16200000">
            <a:off x="7514295" y="4800592"/>
            <a:ext cx="89362" cy="52020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0AE78F50-E74C-F3B6-E186-D4EA7C4CCD3E}"/>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
        <p:nvSpPr>
          <p:cNvPr id="12" name="Rectangle 11">
            <a:extLst>
              <a:ext uri="{FF2B5EF4-FFF2-40B4-BE49-F238E27FC236}">
                <a16:creationId xmlns:a16="http://schemas.microsoft.com/office/drawing/2014/main" id="{7FB971C5-72DF-FC0D-9564-49E99B9E1D58}"/>
              </a:ext>
            </a:extLst>
          </p:cNvPr>
          <p:cNvSpPr/>
          <p:nvPr/>
        </p:nvSpPr>
        <p:spPr>
          <a:xfrm>
            <a:off x="8087963" y="4303768"/>
            <a:ext cx="588968" cy="33855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5" name="Rectangle 14">
            <a:extLst>
              <a:ext uri="{FF2B5EF4-FFF2-40B4-BE49-F238E27FC236}">
                <a16:creationId xmlns:a16="http://schemas.microsoft.com/office/drawing/2014/main" id="{CC5AFDA9-DC14-1572-3BE8-749CF14B7930}"/>
              </a:ext>
            </a:extLst>
          </p:cNvPr>
          <p:cNvSpPr/>
          <p:nvPr/>
        </p:nvSpPr>
        <p:spPr>
          <a:xfrm>
            <a:off x="11142473" y="4846737"/>
            <a:ext cx="864544" cy="33855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nvGrpSpPr>
          <p:cNvPr id="8" name="Group 7">
            <a:extLst>
              <a:ext uri="{FF2B5EF4-FFF2-40B4-BE49-F238E27FC236}">
                <a16:creationId xmlns:a16="http://schemas.microsoft.com/office/drawing/2014/main" id="{48CCC89E-4AF0-DFE1-63F4-85ED22B4CD63}"/>
              </a:ext>
            </a:extLst>
          </p:cNvPr>
          <p:cNvGrpSpPr/>
          <p:nvPr/>
        </p:nvGrpSpPr>
        <p:grpSpPr>
          <a:xfrm>
            <a:off x="479425" y="200184"/>
            <a:ext cx="1969996" cy="1181997"/>
            <a:chOff x="668107" y="1637057"/>
            <a:chExt cx="1969996" cy="1181997"/>
          </a:xfrm>
        </p:grpSpPr>
        <p:sp>
          <p:nvSpPr>
            <p:cNvPr id="17" name="Rectangle 16">
              <a:extLst>
                <a:ext uri="{FF2B5EF4-FFF2-40B4-BE49-F238E27FC236}">
                  <a16:creationId xmlns:a16="http://schemas.microsoft.com/office/drawing/2014/main" id="{57AF40BD-A553-ACD0-E2E6-DE2C211D6362}"/>
                </a:ext>
              </a:extLst>
            </p:cNvPr>
            <p:cNvSpPr/>
            <p:nvPr/>
          </p:nvSpPr>
          <p:spPr>
            <a:xfrm>
              <a:off x="668107" y="1637057"/>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8" name="TextBox 17">
              <a:extLst>
                <a:ext uri="{FF2B5EF4-FFF2-40B4-BE49-F238E27FC236}">
                  <a16:creationId xmlns:a16="http://schemas.microsoft.com/office/drawing/2014/main" id="{5DFD0AA7-912B-430D-EBF7-D8501C5C0FDB}"/>
                </a:ext>
              </a:extLst>
            </p:cNvPr>
            <p:cNvSpPr txBox="1"/>
            <p:nvPr/>
          </p:nvSpPr>
          <p:spPr>
            <a:xfrm>
              <a:off x="668107" y="1637057"/>
              <a:ext cx="1969996" cy="118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AE Enables the account to be a Partner Account</a:t>
              </a:r>
            </a:p>
          </p:txBody>
        </p:sp>
      </p:grpSp>
      <p:pic>
        <p:nvPicPr>
          <p:cNvPr id="21" name="Picture 20">
            <a:extLst>
              <a:ext uri="{FF2B5EF4-FFF2-40B4-BE49-F238E27FC236}">
                <a16:creationId xmlns:a16="http://schemas.microsoft.com/office/drawing/2014/main" id="{A6450908-9E8B-043B-F7D4-208A3EEBAD1D}"/>
              </a:ext>
            </a:extLst>
          </p:cNvPr>
          <p:cNvPicPr>
            <a:picLocks noChangeAspect="1"/>
          </p:cNvPicPr>
          <p:nvPr/>
        </p:nvPicPr>
        <p:blipFill>
          <a:blip r:embed="rId5"/>
          <a:stretch>
            <a:fillRect/>
          </a:stretch>
        </p:blipFill>
        <p:spPr>
          <a:xfrm>
            <a:off x="9971748" y="5374850"/>
            <a:ext cx="1772577" cy="891970"/>
          </a:xfrm>
          <a:prstGeom prst="rect">
            <a:avLst/>
          </a:prstGeom>
        </p:spPr>
      </p:pic>
    </p:spTree>
    <p:extLst>
      <p:ext uri="{BB962C8B-B14F-4D97-AF65-F5344CB8AC3E}">
        <p14:creationId xmlns:p14="http://schemas.microsoft.com/office/powerpoint/2010/main" val="3382461986"/>
      </p:ext>
    </p:extLst>
  </p:cSld>
  <p:clrMapOvr>
    <a:masterClrMapping/>
  </p:clrMapOvr>
  <p:extLst>
    <p:ext uri="{6950BFC3-D8DA-4A85-94F7-54DA5524770B}">
      <p188:commentRel xmlns:p188="http://schemas.microsoft.com/office/powerpoint/2018/8/main" r:id="rId2"/>
    </p:ext>
  </p:extLs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27E20-FF63-5B7B-1B55-5134C6904E19}"/>
              </a:ext>
            </a:extLst>
          </p:cNvPr>
          <p:cNvSpPr>
            <a:spLocks noGrp="1"/>
          </p:cNvSpPr>
          <p:nvPr>
            <p:ph type="title"/>
          </p:nvPr>
        </p:nvSpPr>
        <p:spPr>
          <a:xfrm>
            <a:off x="867027" y="348430"/>
            <a:ext cx="9308651" cy="890587"/>
          </a:xfrm>
        </p:spPr>
        <p:txBody>
          <a:bodyPr>
            <a:normAutofit fontScale="90000"/>
          </a:bodyPr>
          <a:lstStyle/>
          <a:p>
            <a:br>
              <a:rPr lang="en-US"/>
            </a:br>
            <a:endParaRPr lang="en-US"/>
          </a:p>
        </p:txBody>
      </p:sp>
      <p:sp>
        <p:nvSpPr>
          <p:cNvPr id="3" name="Content Placeholder 2">
            <a:extLst>
              <a:ext uri="{FF2B5EF4-FFF2-40B4-BE49-F238E27FC236}">
                <a16:creationId xmlns:a16="http://schemas.microsoft.com/office/drawing/2014/main" id="{1C0CEB84-86D6-003F-1F8D-AB0CAA4B8B4F}"/>
              </a:ext>
            </a:extLst>
          </p:cNvPr>
          <p:cNvSpPr>
            <a:spLocks noGrp="1"/>
          </p:cNvSpPr>
          <p:nvPr>
            <p:ph idx="1"/>
          </p:nvPr>
        </p:nvSpPr>
        <p:spPr>
          <a:xfrm>
            <a:off x="479425" y="1521605"/>
            <a:ext cx="11712575" cy="3065978"/>
          </a:xfrm>
        </p:spPr>
        <p:txBody>
          <a:bodyPr>
            <a:normAutofit/>
          </a:bodyPr>
          <a:lstStyle/>
          <a:p>
            <a:pPr marL="0" indent="0">
              <a:buNone/>
            </a:pPr>
            <a:r>
              <a:rPr lang="en-US" b="1"/>
              <a:t>These two steps must be done together to enable the dealer to view and manage the leads assigned to them.  </a:t>
            </a:r>
          </a:p>
          <a:p>
            <a:r>
              <a:rPr lang="en-US"/>
              <a:t>On Account in the Details tab – about ½ way down you will see the options for Lead Assignment – click on the pencil to update.</a:t>
            </a:r>
          </a:p>
          <a:p>
            <a:pPr lvl="1"/>
            <a:r>
              <a:rPr lang="en-US"/>
              <a:t>Check the box for “Lead Assignment Enabled” and set the Lead Threshold.  Lead threshold is the maximum number of active leads (not in unqualified or lost status) that can be assigned to that dealer at any given time.  This should not exceed 50. </a:t>
            </a:r>
          </a:p>
          <a:p>
            <a:pPr lvl="1"/>
            <a:r>
              <a:rPr lang="en-US"/>
              <a:t>Input the email address(es) the leads should go to.  </a:t>
            </a:r>
          </a:p>
          <a:p>
            <a:pPr lvl="2"/>
            <a:r>
              <a:rPr lang="en-US"/>
              <a:t>IMPORTANT:  Inputting the email address in here without creating the user contact information will cause the dealer to get leads, but they WILL NOT be able to login to do anything with them.  </a:t>
            </a:r>
          </a:p>
          <a:p>
            <a:pPr marL="0" indent="0">
              <a:buNone/>
            </a:pPr>
            <a:endParaRPr lang="en-US"/>
          </a:p>
        </p:txBody>
      </p:sp>
      <p:pic>
        <p:nvPicPr>
          <p:cNvPr id="5" name="Picture 4">
            <a:extLst>
              <a:ext uri="{FF2B5EF4-FFF2-40B4-BE49-F238E27FC236}">
                <a16:creationId xmlns:a16="http://schemas.microsoft.com/office/drawing/2014/main" id="{CCB1B00A-651D-DAFF-C984-1CB6EA0A7AA7}"/>
              </a:ext>
            </a:extLst>
          </p:cNvPr>
          <p:cNvPicPr>
            <a:picLocks noChangeAspect="1"/>
          </p:cNvPicPr>
          <p:nvPr/>
        </p:nvPicPr>
        <p:blipFill>
          <a:blip r:embed="rId2"/>
          <a:stretch>
            <a:fillRect/>
          </a:stretch>
        </p:blipFill>
        <p:spPr>
          <a:xfrm>
            <a:off x="498119" y="4589773"/>
            <a:ext cx="7716109" cy="1919797"/>
          </a:xfrm>
          <a:prstGeom prst="rect">
            <a:avLst/>
          </a:prstGeom>
        </p:spPr>
      </p:pic>
      <p:sp>
        <p:nvSpPr>
          <p:cNvPr id="9" name="Rectangle 8">
            <a:extLst>
              <a:ext uri="{FF2B5EF4-FFF2-40B4-BE49-F238E27FC236}">
                <a16:creationId xmlns:a16="http://schemas.microsoft.com/office/drawing/2014/main" id="{14CACE60-A86F-EA53-F6E3-560315515698}"/>
              </a:ext>
            </a:extLst>
          </p:cNvPr>
          <p:cNvSpPr/>
          <p:nvPr/>
        </p:nvSpPr>
        <p:spPr>
          <a:xfrm>
            <a:off x="498119" y="4815558"/>
            <a:ext cx="368908" cy="306407"/>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7296F0BF-5804-BBCC-536B-66F7B1AF28E7}"/>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grpSp>
        <p:nvGrpSpPr>
          <p:cNvPr id="4" name="Group 3">
            <a:extLst>
              <a:ext uri="{FF2B5EF4-FFF2-40B4-BE49-F238E27FC236}">
                <a16:creationId xmlns:a16="http://schemas.microsoft.com/office/drawing/2014/main" id="{BE0944B3-2349-C123-4B03-66CAC5E06B3A}"/>
              </a:ext>
            </a:extLst>
          </p:cNvPr>
          <p:cNvGrpSpPr/>
          <p:nvPr/>
        </p:nvGrpSpPr>
        <p:grpSpPr>
          <a:xfrm>
            <a:off x="479425" y="179677"/>
            <a:ext cx="1969996" cy="1181997"/>
            <a:chOff x="3091203" y="1637057"/>
            <a:chExt cx="1969996" cy="1181997"/>
          </a:xfrm>
        </p:grpSpPr>
        <p:sp>
          <p:nvSpPr>
            <p:cNvPr id="13" name="Rectangle 12">
              <a:extLst>
                <a:ext uri="{FF2B5EF4-FFF2-40B4-BE49-F238E27FC236}">
                  <a16:creationId xmlns:a16="http://schemas.microsoft.com/office/drawing/2014/main" id="{F9B9E409-99A1-F9F5-E850-B7E282655A5C}"/>
                </a:ext>
              </a:extLst>
            </p:cNvPr>
            <p:cNvSpPr/>
            <p:nvPr/>
          </p:nvSpPr>
          <p:spPr>
            <a:xfrm>
              <a:off x="3091203" y="1637057"/>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4" name="TextBox 13">
              <a:extLst>
                <a:ext uri="{FF2B5EF4-FFF2-40B4-BE49-F238E27FC236}">
                  <a16:creationId xmlns:a16="http://schemas.microsoft.com/office/drawing/2014/main" id="{3C6CFCFB-D73D-CF2B-474A-538E56253C1C}"/>
                </a:ext>
              </a:extLst>
            </p:cNvPr>
            <p:cNvSpPr txBox="1"/>
            <p:nvPr/>
          </p:nvSpPr>
          <p:spPr>
            <a:xfrm>
              <a:off x="3091203" y="1637057"/>
              <a:ext cx="1969996" cy="118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AE sets one email address for Lead Assignment and sets lead threshold</a:t>
              </a:r>
            </a:p>
          </p:txBody>
        </p:sp>
      </p:grpSp>
      <p:grpSp>
        <p:nvGrpSpPr>
          <p:cNvPr id="15" name="Group 14">
            <a:extLst>
              <a:ext uri="{FF2B5EF4-FFF2-40B4-BE49-F238E27FC236}">
                <a16:creationId xmlns:a16="http://schemas.microsoft.com/office/drawing/2014/main" id="{0B293389-47C0-A750-D3C1-F3C9D1ED5AAF}"/>
              </a:ext>
            </a:extLst>
          </p:cNvPr>
          <p:cNvGrpSpPr/>
          <p:nvPr/>
        </p:nvGrpSpPr>
        <p:grpSpPr>
          <a:xfrm>
            <a:off x="2679070" y="156725"/>
            <a:ext cx="1969996" cy="1204949"/>
            <a:chOff x="5514299" y="1637057"/>
            <a:chExt cx="1969996" cy="1181997"/>
          </a:xfrm>
        </p:grpSpPr>
        <p:sp>
          <p:nvSpPr>
            <p:cNvPr id="16" name="Rectangle 15">
              <a:extLst>
                <a:ext uri="{FF2B5EF4-FFF2-40B4-BE49-F238E27FC236}">
                  <a16:creationId xmlns:a16="http://schemas.microsoft.com/office/drawing/2014/main" id="{43BF7A01-829D-EF48-DF89-08B91F1038CA}"/>
                </a:ext>
              </a:extLst>
            </p:cNvPr>
            <p:cNvSpPr/>
            <p:nvPr/>
          </p:nvSpPr>
          <p:spPr>
            <a:xfrm>
              <a:off x="5514299" y="1637057"/>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TextBox 16">
              <a:extLst>
                <a:ext uri="{FF2B5EF4-FFF2-40B4-BE49-F238E27FC236}">
                  <a16:creationId xmlns:a16="http://schemas.microsoft.com/office/drawing/2014/main" id="{3ECDF815-69E3-CA6F-7F57-51E835789EB3}"/>
                </a:ext>
              </a:extLst>
            </p:cNvPr>
            <p:cNvSpPr txBox="1"/>
            <p:nvPr/>
          </p:nvSpPr>
          <p:spPr>
            <a:xfrm>
              <a:off x="5514299" y="1659572"/>
              <a:ext cx="1969996" cy="115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AE creates contact records for the people who will login to the portal to manage leads. *at least one contact should be the same as the lead assignment email address</a:t>
              </a:r>
              <a:endParaRPr lang="en-US" sz="1100" kern="1200"/>
            </a:p>
          </p:txBody>
        </p:sp>
      </p:grpSp>
      <p:sp>
        <p:nvSpPr>
          <p:cNvPr id="18" name="Rectangle 17">
            <a:extLst>
              <a:ext uri="{FF2B5EF4-FFF2-40B4-BE49-F238E27FC236}">
                <a16:creationId xmlns:a16="http://schemas.microsoft.com/office/drawing/2014/main" id="{9A7D0A3D-52CF-914F-1DDC-A128E345B23B}"/>
              </a:ext>
            </a:extLst>
          </p:cNvPr>
          <p:cNvSpPr/>
          <p:nvPr/>
        </p:nvSpPr>
        <p:spPr>
          <a:xfrm>
            <a:off x="620385" y="5334622"/>
            <a:ext cx="493283" cy="344267"/>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0" name="TextBox 19">
            <a:extLst>
              <a:ext uri="{FF2B5EF4-FFF2-40B4-BE49-F238E27FC236}">
                <a16:creationId xmlns:a16="http://schemas.microsoft.com/office/drawing/2014/main" id="{1E805588-75D4-7A59-9E3C-B5FF2F0FC614}"/>
              </a:ext>
            </a:extLst>
          </p:cNvPr>
          <p:cNvSpPr txBox="1"/>
          <p:nvPr/>
        </p:nvSpPr>
        <p:spPr>
          <a:xfrm>
            <a:off x="2063171" y="6030252"/>
            <a:ext cx="1362075" cy="230832"/>
          </a:xfrm>
          <a:prstGeom prst="rect">
            <a:avLst/>
          </a:prstGeom>
          <a:solidFill>
            <a:schemeClr val="bg1"/>
          </a:solidFill>
        </p:spPr>
        <p:txBody>
          <a:bodyPr wrap="square" rtlCol="0">
            <a:spAutoFit/>
          </a:bodyPr>
          <a:lstStyle/>
          <a:p>
            <a:endParaRPr lang="en-US" sz="900"/>
          </a:p>
        </p:txBody>
      </p:sp>
      <p:sp>
        <p:nvSpPr>
          <p:cNvPr id="19" name="Rectangle 18">
            <a:extLst>
              <a:ext uri="{FF2B5EF4-FFF2-40B4-BE49-F238E27FC236}">
                <a16:creationId xmlns:a16="http://schemas.microsoft.com/office/drawing/2014/main" id="{425F5547-687A-695E-658A-AE6F0FBA7A6C}"/>
              </a:ext>
            </a:extLst>
          </p:cNvPr>
          <p:cNvSpPr/>
          <p:nvPr/>
        </p:nvSpPr>
        <p:spPr>
          <a:xfrm>
            <a:off x="620385" y="5837365"/>
            <a:ext cx="2885572" cy="513728"/>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836155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8B9936F8-D14C-154A-8A73-8AB2659BD7FC}"/>
              </a:ext>
            </a:extLst>
          </p:cNvPr>
          <p:cNvGrpSpPr/>
          <p:nvPr/>
        </p:nvGrpSpPr>
        <p:grpSpPr>
          <a:xfrm>
            <a:off x="479425" y="184666"/>
            <a:ext cx="1969996" cy="1204950"/>
            <a:chOff x="5514299" y="1637057"/>
            <a:chExt cx="1969996" cy="1181998"/>
          </a:xfrm>
        </p:grpSpPr>
        <p:sp>
          <p:nvSpPr>
            <p:cNvPr id="5" name="Rectangle 4">
              <a:extLst>
                <a:ext uri="{FF2B5EF4-FFF2-40B4-BE49-F238E27FC236}">
                  <a16:creationId xmlns:a16="http://schemas.microsoft.com/office/drawing/2014/main" id="{6C94FCB5-BD08-57A0-FBAF-F09B65729939}"/>
                </a:ext>
              </a:extLst>
            </p:cNvPr>
            <p:cNvSpPr/>
            <p:nvPr/>
          </p:nvSpPr>
          <p:spPr>
            <a:xfrm>
              <a:off x="5514299" y="1637057"/>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FCDF69C9-2313-6106-C908-2A3BE52F4CEE}"/>
                </a:ext>
              </a:extLst>
            </p:cNvPr>
            <p:cNvSpPr txBox="1"/>
            <p:nvPr/>
          </p:nvSpPr>
          <p:spPr>
            <a:xfrm>
              <a:off x="5514299" y="1659573"/>
              <a:ext cx="1969996" cy="115948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AE creates contact records for the people who will login to the portal to manage leads. *at least one contact should be the same as the lead assignment email address</a:t>
              </a:r>
              <a:endParaRPr lang="en-US" sz="1100" kern="1200"/>
            </a:p>
          </p:txBody>
        </p:sp>
      </p:grpSp>
      <p:sp>
        <p:nvSpPr>
          <p:cNvPr id="8" name="TextBox 7">
            <a:extLst>
              <a:ext uri="{FF2B5EF4-FFF2-40B4-BE49-F238E27FC236}">
                <a16:creationId xmlns:a16="http://schemas.microsoft.com/office/drawing/2014/main" id="{C2F504D6-3792-4043-688D-8596B0D9959E}"/>
              </a:ext>
            </a:extLst>
          </p:cNvPr>
          <p:cNvSpPr txBox="1"/>
          <p:nvPr/>
        </p:nvSpPr>
        <p:spPr>
          <a:xfrm>
            <a:off x="479425" y="1487484"/>
            <a:ext cx="11407774" cy="2308324"/>
          </a:xfrm>
          <a:prstGeom prst="rect">
            <a:avLst/>
          </a:prstGeom>
          <a:noFill/>
        </p:spPr>
        <p:txBody>
          <a:bodyPr wrap="square">
            <a:spAutoFit/>
          </a:bodyPr>
          <a:lstStyle/>
          <a:p>
            <a:pPr marL="285750" indent="-285750">
              <a:buFont typeface="Wingdings" panose="05000000000000000000" pitchFamily="2" charset="2"/>
              <a:buChar char="§"/>
            </a:pPr>
            <a:r>
              <a:rPr lang="en-US"/>
              <a:t>At a minimum, the email address you added for lead assignment needs to be set up as a Partner User in order to gain access to the portal and update the leads.</a:t>
            </a:r>
          </a:p>
          <a:p>
            <a:pPr marL="742950" lvl="1" indent="-285750">
              <a:buFont typeface="Arial" panose="020B0604020202020204" pitchFamily="34" charset="0"/>
              <a:buChar char="•"/>
            </a:pPr>
            <a:r>
              <a:rPr lang="en-US"/>
              <a:t>Enabling Partner USERS drives a license cost.  </a:t>
            </a:r>
            <a:r>
              <a:rPr lang="en-US" u="sng"/>
              <a:t>Currently there is a limit of one user per partner account</a:t>
            </a:r>
            <a:r>
              <a:rPr lang="en-US"/>
              <a:t>.  If you have a special circumstance and require more users, please reach out to your zone leader.  This will be reevaluated as we move into Phase 2.</a:t>
            </a:r>
          </a:p>
          <a:p>
            <a:pPr marL="285750" indent="-285750">
              <a:buFont typeface="Wingdings" panose="05000000000000000000" pitchFamily="2" charset="2"/>
              <a:buChar char="§"/>
            </a:pPr>
            <a:r>
              <a:rPr lang="en-US"/>
              <a:t>To do this, on the Account, click the “</a:t>
            </a:r>
            <a:r>
              <a:rPr lang="en-US" b="1"/>
              <a:t>Contact</a:t>
            </a:r>
            <a:r>
              <a:rPr lang="en-US"/>
              <a:t>” button in the top right. </a:t>
            </a:r>
            <a:r>
              <a:rPr lang="en-US">
                <a:solidFill>
                  <a:schemeClr val="accent2"/>
                </a:solidFill>
              </a:rPr>
              <a:t>[1]</a:t>
            </a:r>
            <a:r>
              <a:rPr lang="en-US"/>
              <a:t> </a:t>
            </a:r>
          </a:p>
          <a:p>
            <a:pPr marL="342900" indent="-342900">
              <a:buFont typeface="Wingdings" panose="05000000000000000000" pitchFamily="2" charset="2"/>
              <a:buChar char="§"/>
            </a:pPr>
            <a:r>
              <a:rPr lang="en-US"/>
              <a:t>Input all the details of the contact in the ‘Contact information’ pop up </a:t>
            </a:r>
            <a:r>
              <a:rPr lang="en-US">
                <a:solidFill>
                  <a:schemeClr val="accent2"/>
                </a:solidFill>
              </a:rPr>
              <a:t>[2]</a:t>
            </a:r>
            <a:r>
              <a:rPr lang="en-US"/>
              <a:t>, Note that information including their </a:t>
            </a:r>
            <a:r>
              <a:rPr lang="en-US" b="1"/>
              <a:t>phone number</a:t>
            </a:r>
            <a:r>
              <a:rPr lang="en-US"/>
              <a:t>, </a:t>
            </a:r>
            <a:r>
              <a:rPr lang="en-US" b="1"/>
              <a:t>email address </a:t>
            </a:r>
            <a:r>
              <a:rPr lang="en-US"/>
              <a:t>and </a:t>
            </a:r>
            <a:r>
              <a:rPr lang="en-US" b="1"/>
              <a:t>contact name </a:t>
            </a:r>
            <a:r>
              <a:rPr lang="en-US"/>
              <a:t>is critical and mandatory. </a:t>
            </a:r>
          </a:p>
        </p:txBody>
      </p:sp>
      <p:pic>
        <p:nvPicPr>
          <p:cNvPr id="9" name="Content Placeholder 5">
            <a:extLst>
              <a:ext uri="{FF2B5EF4-FFF2-40B4-BE49-F238E27FC236}">
                <a16:creationId xmlns:a16="http://schemas.microsoft.com/office/drawing/2014/main" id="{28F7EC43-F864-0450-B7F1-9365D8D142FD}"/>
              </a:ext>
            </a:extLst>
          </p:cNvPr>
          <p:cNvPicPr>
            <a:picLocks noGrp="1" noChangeAspect="1"/>
          </p:cNvPicPr>
          <p:nvPr>
            <p:ph idx="1"/>
          </p:nvPr>
        </p:nvPicPr>
        <p:blipFill>
          <a:blip r:embed="rId2"/>
          <a:stretch>
            <a:fillRect/>
          </a:stretch>
        </p:blipFill>
        <p:spPr>
          <a:xfrm>
            <a:off x="270162" y="4133159"/>
            <a:ext cx="11264117" cy="1778954"/>
          </a:xfrm>
          <a:prstGeom prst="rect">
            <a:avLst/>
          </a:prstGeom>
        </p:spPr>
      </p:pic>
      <p:pic>
        <p:nvPicPr>
          <p:cNvPr id="10" name="Picture 9">
            <a:extLst>
              <a:ext uri="{FF2B5EF4-FFF2-40B4-BE49-F238E27FC236}">
                <a16:creationId xmlns:a16="http://schemas.microsoft.com/office/drawing/2014/main" id="{1837A776-B302-2B27-DE0C-897DE8F15FC1}"/>
              </a:ext>
            </a:extLst>
          </p:cNvPr>
          <p:cNvPicPr>
            <a:picLocks noChangeAspect="1"/>
          </p:cNvPicPr>
          <p:nvPr/>
        </p:nvPicPr>
        <p:blipFill rotWithShape="1">
          <a:blip r:embed="rId3"/>
          <a:srcRect t="8125" r="49247" b="47134"/>
          <a:stretch/>
        </p:blipFill>
        <p:spPr>
          <a:xfrm>
            <a:off x="6431809" y="4636517"/>
            <a:ext cx="2496399" cy="2012858"/>
          </a:xfrm>
          <a:prstGeom prst="rect">
            <a:avLst/>
          </a:prstGeom>
        </p:spPr>
      </p:pic>
      <p:sp>
        <p:nvSpPr>
          <p:cNvPr id="11" name="Arrow: Curved Down 10">
            <a:extLst>
              <a:ext uri="{FF2B5EF4-FFF2-40B4-BE49-F238E27FC236}">
                <a16:creationId xmlns:a16="http://schemas.microsoft.com/office/drawing/2014/main" id="{88E883C1-C52C-4948-5F76-45E9398254B6}"/>
              </a:ext>
            </a:extLst>
          </p:cNvPr>
          <p:cNvSpPr/>
          <p:nvPr/>
        </p:nvSpPr>
        <p:spPr>
          <a:xfrm rot="7391614">
            <a:off x="8941681" y="5732889"/>
            <a:ext cx="864158" cy="411983"/>
          </a:xfrm>
          <a:prstGeom prst="curvedDownArrow">
            <a:avLst>
              <a:gd name="adj1" fmla="val 25000"/>
              <a:gd name="adj2" fmla="val 50000"/>
              <a:gd name="adj3" fmla="val 42073"/>
            </a:avLst>
          </a:prstGeom>
          <a:solidFill>
            <a:srgbClr val="DA281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Rectangle 11">
            <a:extLst>
              <a:ext uri="{FF2B5EF4-FFF2-40B4-BE49-F238E27FC236}">
                <a16:creationId xmlns:a16="http://schemas.microsoft.com/office/drawing/2014/main" id="{36A9EE29-B677-DA70-FD61-B3139F4F2BC9}"/>
              </a:ext>
            </a:extLst>
          </p:cNvPr>
          <p:cNvSpPr/>
          <p:nvPr/>
        </p:nvSpPr>
        <p:spPr>
          <a:xfrm>
            <a:off x="9217245" y="4727269"/>
            <a:ext cx="588968" cy="33855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3" name="TextBox 12">
            <a:extLst>
              <a:ext uri="{FF2B5EF4-FFF2-40B4-BE49-F238E27FC236}">
                <a16:creationId xmlns:a16="http://schemas.microsoft.com/office/drawing/2014/main" id="{EFA1DC19-8767-036C-AE79-3E39F01D4E4A}"/>
              </a:ext>
            </a:extLst>
          </p:cNvPr>
          <p:cNvSpPr txBox="1"/>
          <p:nvPr/>
        </p:nvSpPr>
        <p:spPr>
          <a:xfrm>
            <a:off x="8964831" y="4599141"/>
            <a:ext cx="294484" cy="338554"/>
          </a:xfrm>
          <a:prstGeom prst="rect">
            <a:avLst/>
          </a:prstGeom>
          <a:noFill/>
        </p:spPr>
        <p:txBody>
          <a:bodyPr wrap="square" rtlCol="0">
            <a:spAutoFit/>
          </a:bodyPr>
          <a:lstStyle/>
          <a:p>
            <a:r>
              <a:rPr lang="en-US" sz="1600" b="1">
                <a:solidFill>
                  <a:srgbClr val="FF0000"/>
                </a:solidFill>
              </a:rPr>
              <a:t>1</a:t>
            </a:r>
          </a:p>
        </p:txBody>
      </p:sp>
      <p:sp>
        <p:nvSpPr>
          <p:cNvPr id="14" name="TextBox 13">
            <a:extLst>
              <a:ext uri="{FF2B5EF4-FFF2-40B4-BE49-F238E27FC236}">
                <a16:creationId xmlns:a16="http://schemas.microsoft.com/office/drawing/2014/main" id="{DDDD44E5-E70E-1774-78D4-1908FBB75881}"/>
              </a:ext>
            </a:extLst>
          </p:cNvPr>
          <p:cNvSpPr txBox="1"/>
          <p:nvPr/>
        </p:nvSpPr>
        <p:spPr>
          <a:xfrm>
            <a:off x="5989251" y="6074675"/>
            <a:ext cx="294484" cy="338554"/>
          </a:xfrm>
          <a:prstGeom prst="rect">
            <a:avLst/>
          </a:prstGeom>
          <a:noFill/>
        </p:spPr>
        <p:txBody>
          <a:bodyPr wrap="square" rtlCol="0">
            <a:spAutoFit/>
          </a:bodyPr>
          <a:lstStyle/>
          <a:p>
            <a:r>
              <a:rPr lang="en-US" sz="1600" b="1">
                <a:solidFill>
                  <a:srgbClr val="FF0000"/>
                </a:solidFill>
              </a:rPr>
              <a:t>2</a:t>
            </a:r>
          </a:p>
        </p:txBody>
      </p:sp>
      <p:sp>
        <p:nvSpPr>
          <p:cNvPr id="20" name="TextBox 19">
            <a:extLst>
              <a:ext uri="{FF2B5EF4-FFF2-40B4-BE49-F238E27FC236}">
                <a16:creationId xmlns:a16="http://schemas.microsoft.com/office/drawing/2014/main" id="{6F3C5B27-2B3F-8005-9D1F-5F8B337C1010}"/>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Tree>
    <p:extLst>
      <p:ext uri="{BB962C8B-B14F-4D97-AF65-F5344CB8AC3E}">
        <p14:creationId xmlns:p14="http://schemas.microsoft.com/office/powerpoint/2010/main" val="3830949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CB2244C-BD87-066A-D48B-05D97AA9E80A}"/>
              </a:ext>
            </a:extLst>
          </p:cNvPr>
          <p:cNvSpPr>
            <a:spLocks noGrp="1"/>
          </p:cNvSpPr>
          <p:nvPr>
            <p:ph idx="1"/>
          </p:nvPr>
        </p:nvSpPr>
        <p:spPr>
          <a:xfrm>
            <a:off x="479425" y="1500912"/>
            <a:ext cx="11712575" cy="2184398"/>
          </a:xfrm>
        </p:spPr>
        <p:txBody>
          <a:bodyPr>
            <a:normAutofit lnSpcReduction="10000"/>
          </a:bodyPr>
          <a:lstStyle/>
          <a:p>
            <a:r>
              <a:rPr lang="en-US"/>
              <a:t>To enable that specific user access to the portal, the AE needs to create an ATR requesting IT to enable them as a </a:t>
            </a:r>
            <a:r>
              <a:rPr lang="en-US" b="1"/>
              <a:t>PARTNER USER</a:t>
            </a:r>
            <a:r>
              <a:rPr lang="en-US"/>
              <a:t>. </a:t>
            </a:r>
          </a:p>
          <a:p>
            <a:r>
              <a:rPr lang="en-US"/>
              <a:t>In Salesforce, Click on Requests then “New Request”</a:t>
            </a:r>
          </a:p>
          <a:p>
            <a:pPr lvl="1"/>
            <a:r>
              <a:rPr lang="en-US"/>
              <a:t>Idea, Category and Type are mandatory fields</a:t>
            </a:r>
          </a:p>
          <a:p>
            <a:pPr lvl="1"/>
            <a:r>
              <a:rPr lang="en-US"/>
              <a:t>Idea = Dealer Account Name, Email Address, Region and Channel One User Name</a:t>
            </a:r>
          </a:p>
          <a:p>
            <a:pPr lvl="1"/>
            <a:r>
              <a:rPr lang="en-US"/>
              <a:t>Category = Dealer Onboarding</a:t>
            </a:r>
          </a:p>
          <a:p>
            <a:pPr lvl="1"/>
            <a:r>
              <a:rPr lang="en-US"/>
              <a:t>Type = User Management</a:t>
            </a:r>
          </a:p>
          <a:p>
            <a:endParaRPr lang="en-US"/>
          </a:p>
        </p:txBody>
      </p:sp>
      <p:grpSp>
        <p:nvGrpSpPr>
          <p:cNvPr id="4" name="Group 3">
            <a:extLst>
              <a:ext uri="{FF2B5EF4-FFF2-40B4-BE49-F238E27FC236}">
                <a16:creationId xmlns:a16="http://schemas.microsoft.com/office/drawing/2014/main" id="{DBDC7744-D76A-ED19-E34B-79798DFF1581}"/>
              </a:ext>
            </a:extLst>
          </p:cNvPr>
          <p:cNvGrpSpPr/>
          <p:nvPr/>
        </p:nvGrpSpPr>
        <p:grpSpPr>
          <a:xfrm>
            <a:off x="479425" y="181462"/>
            <a:ext cx="1969996" cy="1181997"/>
            <a:chOff x="7937394" y="1637057"/>
            <a:chExt cx="1969996" cy="1181997"/>
          </a:xfrm>
        </p:grpSpPr>
        <p:sp>
          <p:nvSpPr>
            <p:cNvPr id="5" name="Rectangle 4">
              <a:extLst>
                <a:ext uri="{FF2B5EF4-FFF2-40B4-BE49-F238E27FC236}">
                  <a16:creationId xmlns:a16="http://schemas.microsoft.com/office/drawing/2014/main" id="{0F2700E1-CD2E-482F-7159-DA6ED71F2496}"/>
                </a:ext>
              </a:extLst>
            </p:cNvPr>
            <p:cNvSpPr/>
            <p:nvPr/>
          </p:nvSpPr>
          <p:spPr>
            <a:xfrm>
              <a:off x="7937394" y="1637057"/>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 name="TextBox 5">
              <a:extLst>
                <a:ext uri="{FF2B5EF4-FFF2-40B4-BE49-F238E27FC236}">
                  <a16:creationId xmlns:a16="http://schemas.microsoft.com/office/drawing/2014/main" id="{3BFBF178-2AA3-90C4-C5B3-2B19C1F63426}"/>
                </a:ext>
              </a:extLst>
            </p:cNvPr>
            <p:cNvSpPr txBox="1"/>
            <p:nvPr/>
          </p:nvSpPr>
          <p:spPr>
            <a:xfrm>
              <a:off x="7937394" y="1637057"/>
              <a:ext cx="1969996" cy="118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 AE create an ATR in Salesforce and provides the Dealer Account Name, Email Address, Region and Channel One user name.</a:t>
              </a:r>
            </a:p>
          </p:txBody>
        </p:sp>
      </p:grpSp>
      <p:sp>
        <p:nvSpPr>
          <p:cNvPr id="7" name="TextBox 6">
            <a:extLst>
              <a:ext uri="{FF2B5EF4-FFF2-40B4-BE49-F238E27FC236}">
                <a16:creationId xmlns:a16="http://schemas.microsoft.com/office/drawing/2014/main" id="{2B44EA80-1941-0A3E-30DB-E68B7866FD67}"/>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grpSp>
        <p:nvGrpSpPr>
          <p:cNvPr id="8" name="Group 7">
            <a:extLst>
              <a:ext uri="{FF2B5EF4-FFF2-40B4-BE49-F238E27FC236}">
                <a16:creationId xmlns:a16="http://schemas.microsoft.com/office/drawing/2014/main" id="{EFB6AC93-B5FD-B6F7-DF36-0212C5E62F8E}"/>
              </a:ext>
            </a:extLst>
          </p:cNvPr>
          <p:cNvGrpSpPr/>
          <p:nvPr/>
        </p:nvGrpSpPr>
        <p:grpSpPr>
          <a:xfrm>
            <a:off x="2705389" y="181462"/>
            <a:ext cx="1969996" cy="1181997"/>
            <a:chOff x="668107" y="3272154"/>
            <a:chExt cx="1969996" cy="1181997"/>
          </a:xfrm>
        </p:grpSpPr>
        <p:sp>
          <p:nvSpPr>
            <p:cNvPr id="9" name="Rectangle 8">
              <a:extLst>
                <a:ext uri="{FF2B5EF4-FFF2-40B4-BE49-F238E27FC236}">
                  <a16:creationId xmlns:a16="http://schemas.microsoft.com/office/drawing/2014/main" id="{9997F687-516E-2EEA-E6E1-2A42C96C6CB2}"/>
                </a:ext>
              </a:extLst>
            </p:cNvPr>
            <p:cNvSpPr/>
            <p:nvPr/>
          </p:nvSpPr>
          <p:spPr>
            <a:xfrm>
              <a:off x="668107" y="3272154"/>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0" name="TextBox 9">
              <a:extLst>
                <a:ext uri="{FF2B5EF4-FFF2-40B4-BE49-F238E27FC236}">
                  <a16:creationId xmlns:a16="http://schemas.microsoft.com/office/drawing/2014/main" id="{69FC141B-74BB-E0E7-C712-D2E7219B47B0}"/>
                </a:ext>
              </a:extLst>
            </p:cNvPr>
            <p:cNvSpPr txBox="1"/>
            <p:nvPr/>
          </p:nvSpPr>
          <p:spPr>
            <a:xfrm>
              <a:off x="668107" y="3272154"/>
              <a:ext cx="1969996" cy="118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IT locates the contact and enables them as a portal user.  (The enables single sign on)</a:t>
              </a:r>
            </a:p>
          </p:txBody>
        </p:sp>
      </p:grpSp>
      <p:pic>
        <p:nvPicPr>
          <p:cNvPr id="12" name="Picture 11">
            <a:extLst>
              <a:ext uri="{FF2B5EF4-FFF2-40B4-BE49-F238E27FC236}">
                <a16:creationId xmlns:a16="http://schemas.microsoft.com/office/drawing/2014/main" id="{E08CABFC-FBE0-8BE2-F51B-3FEE3D9511D0}"/>
              </a:ext>
            </a:extLst>
          </p:cNvPr>
          <p:cNvPicPr>
            <a:picLocks noChangeAspect="1"/>
          </p:cNvPicPr>
          <p:nvPr/>
        </p:nvPicPr>
        <p:blipFill rotWithShape="1">
          <a:blip r:embed="rId2"/>
          <a:srcRect t="15360" r="21434" b="1830"/>
          <a:stretch/>
        </p:blipFill>
        <p:spPr>
          <a:xfrm>
            <a:off x="346230" y="3468674"/>
            <a:ext cx="9578642" cy="1073121"/>
          </a:xfrm>
          <a:prstGeom prst="rect">
            <a:avLst/>
          </a:prstGeom>
        </p:spPr>
      </p:pic>
      <p:grpSp>
        <p:nvGrpSpPr>
          <p:cNvPr id="13" name="Group 12">
            <a:extLst>
              <a:ext uri="{FF2B5EF4-FFF2-40B4-BE49-F238E27FC236}">
                <a16:creationId xmlns:a16="http://schemas.microsoft.com/office/drawing/2014/main" id="{1B705E8D-0353-ABEE-F642-F8FE671F3116}"/>
              </a:ext>
            </a:extLst>
          </p:cNvPr>
          <p:cNvGrpSpPr/>
          <p:nvPr/>
        </p:nvGrpSpPr>
        <p:grpSpPr>
          <a:xfrm>
            <a:off x="4860349" y="181461"/>
            <a:ext cx="1969996" cy="1181997"/>
            <a:chOff x="3091203" y="3272154"/>
            <a:chExt cx="1969996" cy="1181997"/>
          </a:xfrm>
        </p:grpSpPr>
        <p:sp>
          <p:nvSpPr>
            <p:cNvPr id="14" name="Rectangle 13">
              <a:extLst>
                <a:ext uri="{FF2B5EF4-FFF2-40B4-BE49-F238E27FC236}">
                  <a16:creationId xmlns:a16="http://schemas.microsoft.com/office/drawing/2014/main" id="{A20746C0-380C-5034-629F-CB11170C1C5E}"/>
                </a:ext>
              </a:extLst>
            </p:cNvPr>
            <p:cNvSpPr/>
            <p:nvPr/>
          </p:nvSpPr>
          <p:spPr>
            <a:xfrm>
              <a:off x="3091203" y="3272154"/>
              <a:ext cx="1969996" cy="1181997"/>
            </a:xfrm>
            <a:prstGeom prst="rect">
              <a:avLst/>
            </a:pr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5" name="TextBox 14">
              <a:extLst>
                <a:ext uri="{FF2B5EF4-FFF2-40B4-BE49-F238E27FC236}">
                  <a16:creationId xmlns:a16="http://schemas.microsoft.com/office/drawing/2014/main" id="{7CC3CCDA-2DCA-29B7-40DB-1C1FB9B14323}"/>
                </a:ext>
              </a:extLst>
            </p:cNvPr>
            <p:cNvSpPr txBox="1"/>
            <p:nvPr/>
          </p:nvSpPr>
          <p:spPr>
            <a:xfrm>
              <a:off x="3091203" y="3272154"/>
              <a:ext cx="1969996" cy="1181997"/>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kern="1200">
                  <a:latin typeface="Arial" panose="020B0604020202020204"/>
                </a:rPr>
                <a:t>An email notification will go to the dealer letting them know they can now login to the portal</a:t>
              </a:r>
            </a:p>
          </p:txBody>
        </p:sp>
      </p:grpSp>
      <p:sp>
        <p:nvSpPr>
          <p:cNvPr id="16" name="Content Placeholder 2">
            <a:extLst>
              <a:ext uri="{FF2B5EF4-FFF2-40B4-BE49-F238E27FC236}">
                <a16:creationId xmlns:a16="http://schemas.microsoft.com/office/drawing/2014/main" id="{C1980FE7-9879-D1F0-FCEC-04B30B3D8F6F}"/>
              </a:ext>
            </a:extLst>
          </p:cNvPr>
          <p:cNvSpPr txBox="1">
            <a:spLocks/>
          </p:cNvSpPr>
          <p:nvPr/>
        </p:nvSpPr>
        <p:spPr>
          <a:xfrm>
            <a:off x="160312" y="5142212"/>
            <a:ext cx="6693250" cy="1593278"/>
          </a:xfrm>
          <a:prstGeom prst="rect">
            <a:avLst/>
          </a:prstGeom>
        </p:spPr>
        <p:txBody>
          <a:bodyPr>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An email will go to the dealer letting them know their account has been created.</a:t>
            </a:r>
          </a:p>
          <a:p>
            <a:r>
              <a:rPr lang="en-US"/>
              <a:t>Please note: You can add </a:t>
            </a:r>
            <a:r>
              <a:rPr lang="en-US" b="1"/>
              <a:t>contacts</a:t>
            </a:r>
            <a:r>
              <a:rPr lang="en-US"/>
              <a:t> in Salesforce WITHOUT making them </a:t>
            </a:r>
            <a:r>
              <a:rPr lang="en-US" b="1"/>
              <a:t>users</a:t>
            </a:r>
            <a:r>
              <a:rPr lang="en-US"/>
              <a:t>.  Only contacts you want to be users need an ATR. </a:t>
            </a:r>
          </a:p>
          <a:p>
            <a:endParaRPr lang="en-US"/>
          </a:p>
        </p:txBody>
      </p:sp>
      <p:pic>
        <p:nvPicPr>
          <p:cNvPr id="20" name="Picture 19">
            <a:extLst>
              <a:ext uri="{FF2B5EF4-FFF2-40B4-BE49-F238E27FC236}">
                <a16:creationId xmlns:a16="http://schemas.microsoft.com/office/drawing/2014/main" id="{C8D43D7C-15DD-D423-2ADE-09F8E1B015C5}"/>
              </a:ext>
            </a:extLst>
          </p:cNvPr>
          <p:cNvPicPr>
            <a:picLocks noChangeAspect="1"/>
          </p:cNvPicPr>
          <p:nvPr/>
        </p:nvPicPr>
        <p:blipFill>
          <a:blip r:embed="rId3"/>
          <a:stretch>
            <a:fillRect/>
          </a:stretch>
        </p:blipFill>
        <p:spPr>
          <a:xfrm>
            <a:off x="6711519" y="4754578"/>
            <a:ext cx="3522686" cy="2103422"/>
          </a:xfrm>
          <a:prstGeom prst="rect">
            <a:avLst/>
          </a:prstGeom>
        </p:spPr>
      </p:pic>
    </p:spTree>
    <p:extLst>
      <p:ext uri="{BB962C8B-B14F-4D97-AF65-F5344CB8AC3E}">
        <p14:creationId xmlns:p14="http://schemas.microsoft.com/office/powerpoint/2010/main" val="262424686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1BBF-BC99-27EF-63B3-09E41B25F8B0}"/>
              </a:ext>
            </a:extLst>
          </p:cNvPr>
          <p:cNvSpPr>
            <a:spLocks noGrp="1"/>
          </p:cNvSpPr>
          <p:nvPr>
            <p:ph type="title"/>
          </p:nvPr>
        </p:nvSpPr>
        <p:spPr>
          <a:xfrm>
            <a:off x="479425" y="192356"/>
            <a:ext cx="9308651" cy="890587"/>
          </a:xfrm>
        </p:spPr>
        <p:txBody>
          <a:bodyPr>
            <a:normAutofit/>
          </a:bodyPr>
          <a:lstStyle/>
          <a:p>
            <a:r>
              <a:rPr lang="en-US" sz="4000"/>
              <a:t>Dealer Lead Assignment </a:t>
            </a:r>
          </a:p>
        </p:txBody>
      </p:sp>
      <p:sp>
        <p:nvSpPr>
          <p:cNvPr id="17" name="TextBox 16">
            <a:extLst>
              <a:ext uri="{FF2B5EF4-FFF2-40B4-BE49-F238E27FC236}">
                <a16:creationId xmlns:a16="http://schemas.microsoft.com/office/drawing/2014/main" id="{515DFEDD-82BA-4E33-F9D3-14AA0ECAE8EF}"/>
              </a:ext>
            </a:extLst>
          </p:cNvPr>
          <p:cNvSpPr txBox="1"/>
          <p:nvPr/>
        </p:nvSpPr>
        <p:spPr>
          <a:xfrm>
            <a:off x="10777117" y="0"/>
            <a:ext cx="1414883" cy="369332"/>
          </a:xfrm>
          <a:prstGeom prst="rect">
            <a:avLst/>
          </a:prstGeom>
          <a:solidFill>
            <a:srgbClr val="FFFF00"/>
          </a:solidFill>
        </p:spPr>
        <p:txBody>
          <a:bodyPr wrap="square" rtlCol="0">
            <a:spAutoFit/>
          </a:bodyPr>
          <a:lstStyle/>
          <a:p>
            <a:r>
              <a:rPr lang="en-US"/>
              <a:t>AE only</a:t>
            </a:r>
          </a:p>
        </p:txBody>
      </p:sp>
      <p:pic>
        <p:nvPicPr>
          <p:cNvPr id="19" name="Picture 18">
            <a:extLst>
              <a:ext uri="{FF2B5EF4-FFF2-40B4-BE49-F238E27FC236}">
                <a16:creationId xmlns:a16="http://schemas.microsoft.com/office/drawing/2014/main" id="{6086941B-55B1-4FF7-890D-AA0E52C50980}"/>
              </a:ext>
            </a:extLst>
          </p:cNvPr>
          <p:cNvPicPr>
            <a:picLocks noChangeAspect="1"/>
          </p:cNvPicPr>
          <p:nvPr/>
        </p:nvPicPr>
        <p:blipFill>
          <a:blip r:embed="rId3"/>
          <a:stretch>
            <a:fillRect/>
          </a:stretch>
        </p:blipFill>
        <p:spPr>
          <a:xfrm>
            <a:off x="6631916" y="1127429"/>
            <a:ext cx="5270216" cy="2427311"/>
          </a:xfrm>
          <a:prstGeom prst="rect">
            <a:avLst/>
          </a:prstGeom>
          <a:ln w="19050">
            <a:solidFill>
              <a:schemeClr val="tx2"/>
            </a:solidFill>
          </a:ln>
        </p:spPr>
      </p:pic>
      <p:pic>
        <p:nvPicPr>
          <p:cNvPr id="21" name="Picture 20">
            <a:extLst>
              <a:ext uri="{FF2B5EF4-FFF2-40B4-BE49-F238E27FC236}">
                <a16:creationId xmlns:a16="http://schemas.microsoft.com/office/drawing/2014/main" id="{4244C099-E4B5-96F5-1F8E-1B8B59B1C85D}"/>
              </a:ext>
            </a:extLst>
          </p:cNvPr>
          <p:cNvPicPr>
            <a:picLocks noChangeAspect="1"/>
          </p:cNvPicPr>
          <p:nvPr/>
        </p:nvPicPr>
        <p:blipFill rotWithShape="1">
          <a:blip r:embed="rId4"/>
          <a:srcRect b="39798"/>
          <a:stretch/>
        </p:blipFill>
        <p:spPr>
          <a:xfrm>
            <a:off x="7147221" y="4129171"/>
            <a:ext cx="4239606" cy="2053177"/>
          </a:xfrm>
          <a:prstGeom prst="rect">
            <a:avLst/>
          </a:prstGeom>
          <a:ln w="19050">
            <a:solidFill>
              <a:schemeClr val="tx1"/>
            </a:solidFill>
          </a:ln>
        </p:spPr>
      </p:pic>
      <p:sp>
        <p:nvSpPr>
          <p:cNvPr id="6" name="TextBox 5">
            <a:extLst>
              <a:ext uri="{FF2B5EF4-FFF2-40B4-BE49-F238E27FC236}">
                <a16:creationId xmlns:a16="http://schemas.microsoft.com/office/drawing/2014/main" id="{1DD75ED3-FE15-42AE-E378-0E03E5DA050A}"/>
              </a:ext>
            </a:extLst>
          </p:cNvPr>
          <p:cNvSpPr txBox="1"/>
          <p:nvPr/>
        </p:nvSpPr>
        <p:spPr>
          <a:xfrm>
            <a:off x="488661" y="1009729"/>
            <a:ext cx="5511800" cy="5794547"/>
          </a:xfrm>
          <a:prstGeom prst="rect">
            <a:avLst/>
          </a:prstGeom>
          <a:noFill/>
        </p:spPr>
        <p:txBody>
          <a:bodyPr wrap="square">
            <a:normAutofit lnSpcReduction="10000"/>
          </a:bodyPr>
          <a:lstStyle/>
          <a:p>
            <a:pPr marL="285750" indent="-285750">
              <a:buFont typeface="Wingdings" panose="05000000000000000000" pitchFamily="2" charset="2"/>
              <a:buChar char="§"/>
            </a:pPr>
            <a:r>
              <a:rPr lang="en-US"/>
              <a:t>As leads come into to the system, they will be assigned to the dealership based on proximity and lead threshold rules. The lead ZIP codes will be matched with the dealership zip code. The lead will be directed to the appropriate dealer automatically.</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As the lead is assigned, the Dealer will automatically receive an email (using the email address stored in the lead assignment with a link to the lead.</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When the Dealer clicks on the link they will be taken to the Lead profile on Salesforce and will then have up to </a:t>
            </a:r>
            <a:r>
              <a:rPr lang="en-US" b="1"/>
              <a:t>2 business days to accept or reject the lead.</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b="1"/>
              <a:t>Rejected</a:t>
            </a:r>
            <a:r>
              <a:rPr lang="en-US"/>
              <a:t> leads will be returned to their AE for manual reassignment to another suitable dealer.</a:t>
            </a:r>
          </a:p>
          <a:p>
            <a:pPr marL="285750" indent="-285750">
              <a:buFont typeface="Wingdings" panose="05000000000000000000" pitchFamily="2" charset="2"/>
              <a:buChar char="§"/>
            </a:pPr>
            <a:endParaRPr lang="en-US" b="1"/>
          </a:p>
          <a:p>
            <a:pPr marL="285750" indent="-285750">
              <a:buFont typeface="Wingdings" panose="05000000000000000000" pitchFamily="2" charset="2"/>
              <a:buChar char="§"/>
            </a:pPr>
            <a:r>
              <a:rPr lang="en-US" b="1"/>
              <a:t>Unactioned</a:t>
            </a:r>
            <a:r>
              <a:rPr lang="en-US"/>
              <a:t> leads will be reassigned to another dealer </a:t>
            </a:r>
            <a:r>
              <a:rPr lang="en-US" i="1"/>
              <a:t>up to 3 times </a:t>
            </a:r>
            <a:r>
              <a:rPr lang="en-US"/>
              <a:t>before being returned to the AE.</a:t>
            </a:r>
          </a:p>
        </p:txBody>
      </p:sp>
      <p:sp>
        <p:nvSpPr>
          <p:cNvPr id="7" name="TextBox 6">
            <a:extLst>
              <a:ext uri="{FF2B5EF4-FFF2-40B4-BE49-F238E27FC236}">
                <a16:creationId xmlns:a16="http://schemas.microsoft.com/office/drawing/2014/main" id="{5957FFFB-8F7E-4083-2F50-CB41BE766463}"/>
              </a:ext>
            </a:extLst>
          </p:cNvPr>
          <p:cNvSpPr txBox="1"/>
          <p:nvPr/>
        </p:nvSpPr>
        <p:spPr>
          <a:xfrm>
            <a:off x="8220075" y="3599226"/>
            <a:ext cx="2133600" cy="307777"/>
          </a:xfrm>
          <a:prstGeom prst="rect">
            <a:avLst/>
          </a:prstGeom>
          <a:solidFill>
            <a:srgbClr val="FFFF00"/>
          </a:solidFill>
        </p:spPr>
        <p:txBody>
          <a:bodyPr wrap="square" rtlCol="0">
            <a:spAutoFit/>
          </a:bodyPr>
          <a:lstStyle/>
          <a:p>
            <a:pPr algn="ctr"/>
            <a:r>
              <a:rPr lang="en-GB" sz="1400"/>
              <a:t>Lead assignment email</a:t>
            </a:r>
          </a:p>
        </p:txBody>
      </p:sp>
      <p:sp>
        <p:nvSpPr>
          <p:cNvPr id="8" name="TextBox 7">
            <a:extLst>
              <a:ext uri="{FF2B5EF4-FFF2-40B4-BE49-F238E27FC236}">
                <a16:creationId xmlns:a16="http://schemas.microsoft.com/office/drawing/2014/main" id="{CBBA099E-5D8E-21F8-E6FA-E8F48E3D3794}"/>
              </a:ext>
            </a:extLst>
          </p:cNvPr>
          <p:cNvSpPr txBox="1"/>
          <p:nvPr/>
        </p:nvSpPr>
        <p:spPr>
          <a:xfrm>
            <a:off x="8820150" y="6250627"/>
            <a:ext cx="1219200" cy="307777"/>
          </a:xfrm>
          <a:prstGeom prst="rect">
            <a:avLst/>
          </a:prstGeom>
          <a:solidFill>
            <a:srgbClr val="FFFF00"/>
          </a:solidFill>
        </p:spPr>
        <p:txBody>
          <a:bodyPr wrap="square" rtlCol="0">
            <a:spAutoFit/>
          </a:bodyPr>
          <a:lstStyle/>
          <a:p>
            <a:pPr algn="ctr"/>
            <a:r>
              <a:rPr lang="en-GB" sz="1400"/>
              <a:t>Lead profile</a:t>
            </a:r>
          </a:p>
        </p:txBody>
      </p:sp>
    </p:spTree>
    <p:extLst>
      <p:ext uri="{BB962C8B-B14F-4D97-AF65-F5344CB8AC3E}">
        <p14:creationId xmlns:p14="http://schemas.microsoft.com/office/powerpoint/2010/main" val="413149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BD92D9-599D-FD3D-C9AF-CDEF7310D871}"/>
              </a:ext>
            </a:extLst>
          </p:cNvPr>
          <p:cNvSpPr>
            <a:spLocks noGrp="1"/>
          </p:cNvSpPr>
          <p:nvPr>
            <p:ph type="title"/>
          </p:nvPr>
        </p:nvSpPr>
        <p:spPr>
          <a:xfrm>
            <a:off x="488661" y="198150"/>
            <a:ext cx="9308651" cy="799378"/>
          </a:xfrm>
        </p:spPr>
        <p:txBody>
          <a:bodyPr>
            <a:normAutofit/>
          </a:bodyPr>
          <a:lstStyle/>
          <a:p>
            <a:r>
              <a:rPr lang="en-US" sz="4000"/>
              <a:t>Reassignment of a Lead</a:t>
            </a:r>
          </a:p>
        </p:txBody>
      </p:sp>
      <p:sp>
        <p:nvSpPr>
          <p:cNvPr id="3" name="Content Placeholder 2">
            <a:extLst>
              <a:ext uri="{FF2B5EF4-FFF2-40B4-BE49-F238E27FC236}">
                <a16:creationId xmlns:a16="http://schemas.microsoft.com/office/drawing/2014/main" id="{6422C4BA-CFD8-CD6F-FF70-708F2C851733}"/>
              </a:ext>
            </a:extLst>
          </p:cNvPr>
          <p:cNvSpPr>
            <a:spLocks noGrp="1"/>
          </p:cNvSpPr>
          <p:nvPr>
            <p:ph idx="1"/>
          </p:nvPr>
        </p:nvSpPr>
        <p:spPr>
          <a:xfrm>
            <a:off x="492096" y="1044245"/>
            <a:ext cx="11486834" cy="572126"/>
          </a:xfrm>
        </p:spPr>
        <p:txBody>
          <a:bodyPr>
            <a:normAutofit/>
          </a:bodyPr>
          <a:lstStyle/>
          <a:p>
            <a:r>
              <a:rPr lang="en-US"/>
              <a:t>To manually reassign a lead, locate the lead and click on the person icon at the top under “Lead Owner” </a:t>
            </a:r>
            <a:r>
              <a:rPr lang="en-US">
                <a:solidFill>
                  <a:srgbClr val="FF0000"/>
                </a:solidFill>
              </a:rPr>
              <a:t>[1]</a:t>
            </a:r>
            <a:endParaRPr lang="en-US"/>
          </a:p>
        </p:txBody>
      </p:sp>
      <p:pic>
        <p:nvPicPr>
          <p:cNvPr id="4" name="Content Placeholder 4">
            <a:extLst>
              <a:ext uri="{FF2B5EF4-FFF2-40B4-BE49-F238E27FC236}">
                <a16:creationId xmlns:a16="http://schemas.microsoft.com/office/drawing/2014/main" id="{D35296CE-53D6-8B14-B4D8-7946AF479620}"/>
              </a:ext>
            </a:extLst>
          </p:cNvPr>
          <p:cNvPicPr>
            <a:picLocks noChangeAspect="1"/>
          </p:cNvPicPr>
          <p:nvPr/>
        </p:nvPicPr>
        <p:blipFill rotWithShape="1">
          <a:blip r:embed="rId2"/>
          <a:srcRect r="31299" b="12586"/>
          <a:stretch/>
        </p:blipFill>
        <p:spPr>
          <a:xfrm>
            <a:off x="309694" y="1561942"/>
            <a:ext cx="6120686" cy="1738915"/>
          </a:xfrm>
          <a:prstGeom prst="rect">
            <a:avLst/>
          </a:prstGeom>
          <a:ln>
            <a:solidFill>
              <a:schemeClr val="tx1"/>
            </a:solidFill>
          </a:ln>
        </p:spPr>
      </p:pic>
      <p:sp>
        <p:nvSpPr>
          <p:cNvPr id="5" name="Rectangle 4">
            <a:extLst>
              <a:ext uri="{FF2B5EF4-FFF2-40B4-BE49-F238E27FC236}">
                <a16:creationId xmlns:a16="http://schemas.microsoft.com/office/drawing/2014/main" id="{C387925C-1C76-45BE-2A0F-8D3EB7577BA8}"/>
              </a:ext>
            </a:extLst>
          </p:cNvPr>
          <p:cNvSpPr/>
          <p:nvPr/>
        </p:nvSpPr>
        <p:spPr>
          <a:xfrm>
            <a:off x="5849359" y="3084734"/>
            <a:ext cx="453788" cy="21612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9" name="Content Placeholder 2">
            <a:extLst>
              <a:ext uri="{FF2B5EF4-FFF2-40B4-BE49-F238E27FC236}">
                <a16:creationId xmlns:a16="http://schemas.microsoft.com/office/drawing/2014/main" id="{1E5BF2BC-F9C0-56BB-DDCA-213EC3A5D934}"/>
              </a:ext>
            </a:extLst>
          </p:cNvPr>
          <p:cNvSpPr txBox="1">
            <a:spLocks/>
          </p:cNvSpPr>
          <p:nvPr/>
        </p:nvSpPr>
        <p:spPr>
          <a:xfrm>
            <a:off x="6581006" y="1561942"/>
            <a:ext cx="5679056" cy="2786550"/>
          </a:xfrm>
          <a:prstGeom prst="rect">
            <a:avLst/>
          </a:prstGeom>
        </p:spPr>
        <p:txBody>
          <a:bodyPr>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a:t>Click the Drop Down </a:t>
            </a:r>
            <a:r>
              <a:rPr lang="en-US" sz="1400">
                <a:solidFill>
                  <a:srgbClr val="FF0000"/>
                </a:solidFill>
              </a:rPr>
              <a:t>[2] </a:t>
            </a:r>
            <a:r>
              <a:rPr lang="en-US" sz="1400"/>
              <a:t>to begin your search</a:t>
            </a:r>
          </a:p>
          <a:p>
            <a:r>
              <a:rPr lang="en-US" sz="1400"/>
              <a:t>Users = AE’s</a:t>
            </a:r>
          </a:p>
          <a:p>
            <a:r>
              <a:rPr lang="en-US" sz="1400"/>
              <a:t>Partner Users = Dealers</a:t>
            </a:r>
          </a:p>
          <a:p>
            <a:pPr marL="0" indent="0">
              <a:buNone/>
            </a:pPr>
            <a:r>
              <a:rPr lang="en-US" sz="1400"/>
              <a:t>You will need to search for the partner users NAME, however, the Dealer Name will also populate with the User Name to help you identify the right User </a:t>
            </a:r>
            <a:r>
              <a:rPr lang="en-US" sz="1400">
                <a:solidFill>
                  <a:srgbClr val="FF0000"/>
                </a:solidFill>
              </a:rPr>
              <a:t>[3]</a:t>
            </a:r>
          </a:p>
          <a:p>
            <a:r>
              <a:rPr lang="en-US" sz="1400"/>
              <a:t>Queues will not be used</a:t>
            </a:r>
          </a:p>
        </p:txBody>
      </p:sp>
      <p:sp>
        <p:nvSpPr>
          <p:cNvPr id="11" name="TextBox 10">
            <a:extLst>
              <a:ext uri="{FF2B5EF4-FFF2-40B4-BE49-F238E27FC236}">
                <a16:creationId xmlns:a16="http://schemas.microsoft.com/office/drawing/2014/main" id="{02563440-6FFB-5D6D-8D1F-F89D2437F12D}"/>
              </a:ext>
            </a:extLst>
          </p:cNvPr>
          <p:cNvSpPr txBox="1"/>
          <p:nvPr/>
        </p:nvSpPr>
        <p:spPr>
          <a:xfrm>
            <a:off x="5540189" y="3008948"/>
            <a:ext cx="206966" cy="367696"/>
          </a:xfrm>
          <a:prstGeom prst="rect">
            <a:avLst/>
          </a:prstGeom>
          <a:noFill/>
        </p:spPr>
        <p:txBody>
          <a:bodyPr wrap="square" rtlCol="0">
            <a:spAutoFit/>
          </a:bodyPr>
          <a:lstStyle/>
          <a:p>
            <a:r>
              <a:rPr lang="en-US">
                <a:solidFill>
                  <a:srgbClr val="FF0000"/>
                </a:solidFill>
              </a:rPr>
              <a:t>1</a:t>
            </a:r>
          </a:p>
        </p:txBody>
      </p:sp>
      <p:grpSp>
        <p:nvGrpSpPr>
          <p:cNvPr id="15" name="Group 14">
            <a:extLst>
              <a:ext uri="{FF2B5EF4-FFF2-40B4-BE49-F238E27FC236}">
                <a16:creationId xmlns:a16="http://schemas.microsoft.com/office/drawing/2014/main" id="{83C0AF01-A004-E1F8-A617-C8B147B21C33}"/>
              </a:ext>
            </a:extLst>
          </p:cNvPr>
          <p:cNvGrpSpPr/>
          <p:nvPr/>
        </p:nvGrpSpPr>
        <p:grpSpPr>
          <a:xfrm>
            <a:off x="769985" y="4131460"/>
            <a:ext cx="3663518" cy="1860609"/>
            <a:chOff x="562253" y="3729723"/>
            <a:chExt cx="3663518" cy="1860609"/>
          </a:xfrm>
        </p:grpSpPr>
        <p:pic>
          <p:nvPicPr>
            <p:cNvPr id="6" name="Picture 5">
              <a:extLst>
                <a:ext uri="{FF2B5EF4-FFF2-40B4-BE49-F238E27FC236}">
                  <a16:creationId xmlns:a16="http://schemas.microsoft.com/office/drawing/2014/main" id="{AED7D622-6574-6B17-F125-E4851D9FAA32}"/>
                </a:ext>
              </a:extLst>
            </p:cNvPr>
            <p:cNvPicPr>
              <a:picLocks noChangeAspect="1"/>
            </p:cNvPicPr>
            <p:nvPr/>
          </p:nvPicPr>
          <p:blipFill rotWithShape="1">
            <a:blip r:embed="rId3"/>
            <a:srcRect l="5136" r="9513" b="19662"/>
            <a:stretch/>
          </p:blipFill>
          <p:spPr>
            <a:xfrm>
              <a:off x="562253" y="3729723"/>
              <a:ext cx="3663518" cy="1860609"/>
            </a:xfrm>
            <a:prstGeom prst="rect">
              <a:avLst/>
            </a:prstGeom>
            <a:ln>
              <a:solidFill>
                <a:schemeClr val="tx1"/>
              </a:solidFill>
            </a:ln>
          </p:spPr>
        </p:pic>
        <p:sp>
          <p:nvSpPr>
            <p:cNvPr id="10" name="Rectangle 9">
              <a:extLst>
                <a:ext uri="{FF2B5EF4-FFF2-40B4-BE49-F238E27FC236}">
                  <a16:creationId xmlns:a16="http://schemas.microsoft.com/office/drawing/2014/main" id="{51DA3AAB-A4E9-A1BF-733C-310CBE0EE07E}"/>
                </a:ext>
              </a:extLst>
            </p:cNvPr>
            <p:cNvSpPr/>
            <p:nvPr/>
          </p:nvSpPr>
          <p:spPr>
            <a:xfrm>
              <a:off x="562253" y="4279788"/>
              <a:ext cx="1017973" cy="131054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TextBox 11">
              <a:extLst>
                <a:ext uri="{FF2B5EF4-FFF2-40B4-BE49-F238E27FC236}">
                  <a16:creationId xmlns:a16="http://schemas.microsoft.com/office/drawing/2014/main" id="{2F7C44F6-7581-5491-0E20-B9C20DB7E230}"/>
                </a:ext>
              </a:extLst>
            </p:cNvPr>
            <p:cNvSpPr txBox="1"/>
            <p:nvPr/>
          </p:nvSpPr>
          <p:spPr>
            <a:xfrm>
              <a:off x="571941" y="3946755"/>
              <a:ext cx="209338" cy="333032"/>
            </a:xfrm>
            <a:prstGeom prst="rect">
              <a:avLst/>
            </a:prstGeom>
            <a:noFill/>
          </p:spPr>
          <p:txBody>
            <a:bodyPr wrap="square" rtlCol="0">
              <a:spAutoFit/>
            </a:bodyPr>
            <a:lstStyle/>
            <a:p>
              <a:r>
                <a:rPr lang="en-US">
                  <a:solidFill>
                    <a:srgbClr val="FF0000"/>
                  </a:solidFill>
                </a:rPr>
                <a:t>2</a:t>
              </a:r>
            </a:p>
          </p:txBody>
        </p:sp>
      </p:grpSp>
      <p:pic>
        <p:nvPicPr>
          <p:cNvPr id="13" name="Picture 12">
            <a:extLst>
              <a:ext uri="{FF2B5EF4-FFF2-40B4-BE49-F238E27FC236}">
                <a16:creationId xmlns:a16="http://schemas.microsoft.com/office/drawing/2014/main" id="{C673760E-2E97-7980-B245-C5D26D89D500}"/>
              </a:ext>
            </a:extLst>
          </p:cNvPr>
          <p:cNvPicPr>
            <a:picLocks noChangeAspect="1"/>
          </p:cNvPicPr>
          <p:nvPr/>
        </p:nvPicPr>
        <p:blipFill>
          <a:blip r:embed="rId4"/>
          <a:stretch>
            <a:fillRect/>
          </a:stretch>
        </p:blipFill>
        <p:spPr>
          <a:xfrm>
            <a:off x="6581006" y="3909986"/>
            <a:ext cx="3271865" cy="2303556"/>
          </a:xfrm>
          <a:prstGeom prst="rect">
            <a:avLst/>
          </a:prstGeom>
          <a:ln>
            <a:solidFill>
              <a:schemeClr val="tx1"/>
            </a:solidFill>
          </a:ln>
        </p:spPr>
      </p:pic>
      <p:sp>
        <p:nvSpPr>
          <p:cNvPr id="14" name="TextBox 13">
            <a:extLst>
              <a:ext uri="{FF2B5EF4-FFF2-40B4-BE49-F238E27FC236}">
                <a16:creationId xmlns:a16="http://schemas.microsoft.com/office/drawing/2014/main" id="{2FB0EAE4-6B01-7C90-9DDD-4D861B4CB8AD}"/>
              </a:ext>
            </a:extLst>
          </p:cNvPr>
          <p:cNvSpPr txBox="1"/>
          <p:nvPr/>
        </p:nvSpPr>
        <p:spPr>
          <a:xfrm>
            <a:off x="7469145" y="4249400"/>
            <a:ext cx="240146" cy="369332"/>
          </a:xfrm>
          <a:prstGeom prst="rect">
            <a:avLst/>
          </a:prstGeom>
          <a:noFill/>
        </p:spPr>
        <p:txBody>
          <a:bodyPr wrap="square" rtlCol="0">
            <a:spAutoFit/>
          </a:bodyPr>
          <a:lstStyle/>
          <a:p>
            <a:r>
              <a:rPr lang="en-US">
                <a:solidFill>
                  <a:srgbClr val="FF0000"/>
                </a:solidFill>
              </a:rPr>
              <a:t>3</a:t>
            </a:r>
          </a:p>
        </p:txBody>
      </p:sp>
      <p:sp>
        <p:nvSpPr>
          <p:cNvPr id="16" name="Arrow: Down 15">
            <a:extLst>
              <a:ext uri="{FF2B5EF4-FFF2-40B4-BE49-F238E27FC236}">
                <a16:creationId xmlns:a16="http://schemas.microsoft.com/office/drawing/2014/main" id="{ECE3B0D0-54F6-9250-8A26-35D8E0112980}"/>
              </a:ext>
            </a:extLst>
          </p:cNvPr>
          <p:cNvSpPr/>
          <p:nvPr/>
        </p:nvSpPr>
        <p:spPr>
          <a:xfrm>
            <a:off x="2584727" y="3429000"/>
            <a:ext cx="206966" cy="57212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row: Down 16">
            <a:extLst>
              <a:ext uri="{FF2B5EF4-FFF2-40B4-BE49-F238E27FC236}">
                <a16:creationId xmlns:a16="http://schemas.microsoft.com/office/drawing/2014/main" id="{9B287B8D-E47D-14A5-0793-3A019D080A09}"/>
              </a:ext>
            </a:extLst>
          </p:cNvPr>
          <p:cNvSpPr/>
          <p:nvPr/>
        </p:nvSpPr>
        <p:spPr>
          <a:xfrm rot="16200000">
            <a:off x="5476935" y="4311061"/>
            <a:ext cx="316912" cy="932256"/>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891918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B24D37-6D1D-4A63-0A43-E6D2BC1AA0B9}"/>
              </a:ext>
            </a:extLst>
          </p:cNvPr>
          <p:cNvSpPr>
            <a:spLocks noGrp="1"/>
          </p:cNvSpPr>
          <p:nvPr>
            <p:ph type="title"/>
          </p:nvPr>
        </p:nvSpPr>
        <p:spPr>
          <a:xfrm>
            <a:off x="488661" y="198149"/>
            <a:ext cx="10323679" cy="890587"/>
          </a:xfrm>
        </p:spPr>
        <p:txBody>
          <a:bodyPr>
            <a:normAutofit fontScale="90000"/>
          </a:bodyPr>
          <a:lstStyle/>
          <a:p>
            <a:r>
              <a:rPr lang="en-US"/>
              <a:t>Using Lists to Search for Leads Needing Actioned</a:t>
            </a:r>
          </a:p>
        </p:txBody>
      </p:sp>
      <p:sp>
        <p:nvSpPr>
          <p:cNvPr id="4" name="TextBox 3">
            <a:extLst>
              <a:ext uri="{FF2B5EF4-FFF2-40B4-BE49-F238E27FC236}">
                <a16:creationId xmlns:a16="http://schemas.microsoft.com/office/drawing/2014/main" id="{DD9D4CF7-DCFF-B7B5-BB4E-1D10C2699DA8}"/>
              </a:ext>
            </a:extLst>
          </p:cNvPr>
          <p:cNvSpPr txBox="1"/>
          <p:nvPr/>
        </p:nvSpPr>
        <p:spPr>
          <a:xfrm>
            <a:off x="10777117" y="0"/>
            <a:ext cx="1414883" cy="369332"/>
          </a:xfrm>
          <a:prstGeom prst="rect">
            <a:avLst/>
          </a:prstGeom>
          <a:solidFill>
            <a:srgbClr val="FFFF00"/>
          </a:solidFill>
        </p:spPr>
        <p:txBody>
          <a:bodyPr wrap="square" rtlCol="0">
            <a:spAutoFit/>
          </a:bodyPr>
          <a:lstStyle/>
          <a:p>
            <a:r>
              <a:rPr lang="en-US"/>
              <a:t>AE only</a:t>
            </a:r>
          </a:p>
        </p:txBody>
      </p:sp>
      <p:pic>
        <p:nvPicPr>
          <p:cNvPr id="6" name="Picture 5">
            <a:extLst>
              <a:ext uri="{FF2B5EF4-FFF2-40B4-BE49-F238E27FC236}">
                <a16:creationId xmlns:a16="http://schemas.microsoft.com/office/drawing/2014/main" id="{4BA28E31-E737-AB87-738B-3C70F56E6F50}"/>
              </a:ext>
            </a:extLst>
          </p:cNvPr>
          <p:cNvPicPr>
            <a:picLocks noChangeAspect="1"/>
          </p:cNvPicPr>
          <p:nvPr/>
        </p:nvPicPr>
        <p:blipFill>
          <a:blip r:embed="rId2"/>
          <a:stretch>
            <a:fillRect/>
          </a:stretch>
        </p:blipFill>
        <p:spPr>
          <a:xfrm>
            <a:off x="486322" y="1642877"/>
            <a:ext cx="5771790" cy="5095274"/>
          </a:xfrm>
          <a:prstGeom prst="rect">
            <a:avLst/>
          </a:prstGeom>
        </p:spPr>
      </p:pic>
      <p:sp>
        <p:nvSpPr>
          <p:cNvPr id="3" name="Content Placeholder 2">
            <a:extLst>
              <a:ext uri="{FF2B5EF4-FFF2-40B4-BE49-F238E27FC236}">
                <a16:creationId xmlns:a16="http://schemas.microsoft.com/office/drawing/2014/main" id="{E9BFBF86-70B5-4DC2-7B1A-8022BA292133}"/>
              </a:ext>
            </a:extLst>
          </p:cNvPr>
          <p:cNvSpPr txBox="1">
            <a:spLocks/>
          </p:cNvSpPr>
          <p:nvPr/>
        </p:nvSpPr>
        <p:spPr>
          <a:xfrm>
            <a:off x="6673687" y="1642877"/>
            <a:ext cx="5084203" cy="2682164"/>
          </a:xfrm>
          <a:prstGeom prst="rect">
            <a:avLst/>
          </a:prstGeom>
        </p:spPr>
        <p:txBody>
          <a:bodyPr>
            <a:normAutofit/>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Under Leads there are multiple list views to help you narrow your search</a:t>
            </a:r>
          </a:p>
          <a:p>
            <a:pPr lvl="1"/>
            <a:r>
              <a:rPr lang="en-US"/>
              <a:t>My Leads</a:t>
            </a:r>
          </a:p>
          <a:p>
            <a:pPr lvl="1"/>
            <a:r>
              <a:rPr lang="en-US"/>
              <a:t>Unassigned leads by Zone</a:t>
            </a:r>
          </a:p>
          <a:p>
            <a:pPr lvl="1"/>
            <a:r>
              <a:rPr lang="en-US"/>
              <a:t>All leads for a specific zone</a:t>
            </a:r>
          </a:p>
          <a:p>
            <a:pPr lvl="1"/>
            <a:r>
              <a:rPr lang="en-US"/>
              <a:t>All leads assigned to your dealers</a:t>
            </a:r>
          </a:p>
          <a:p>
            <a:pPr marL="457200" lvl="1" indent="0">
              <a:buNone/>
            </a:pPr>
            <a:endParaRPr lang="en-US"/>
          </a:p>
        </p:txBody>
      </p:sp>
    </p:spTree>
    <p:extLst>
      <p:ext uri="{BB962C8B-B14F-4D97-AF65-F5344CB8AC3E}">
        <p14:creationId xmlns:p14="http://schemas.microsoft.com/office/powerpoint/2010/main" val="4495614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5762" y="1168400"/>
            <a:ext cx="11115675" cy="5353050"/>
          </a:xfrm>
        </p:spPr>
        <p:txBody>
          <a:bodyPr numCol="2"/>
          <a:lstStyle/>
          <a:p>
            <a:pPr marL="342900" indent="-342900">
              <a:buFont typeface="+mj-lt"/>
              <a:buAutoNum type="arabicPeriod"/>
            </a:pPr>
            <a:r>
              <a:rPr lang="en-US" sz="1600" b="1"/>
              <a:t>What’s changing, and why?</a:t>
            </a:r>
          </a:p>
          <a:p>
            <a:pPr lvl="1"/>
            <a:r>
              <a:rPr lang="en-US" sz="1600"/>
              <a:t>Program Overview and Goals</a:t>
            </a:r>
          </a:p>
          <a:p>
            <a:pPr lvl="1"/>
            <a:endParaRPr lang="en-US" sz="1600"/>
          </a:p>
          <a:p>
            <a:pPr marL="342900" indent="-342900">
              <a:buFont typeface="+mj-lt"/>
              <a:buAutoNum type="arabicPeriod"/>
            </a:pPr>
            <a:r>
              <a:rPr lang="en-US" sz="1600" b="1"/>
              <a:t>Lead Management Tool Training </a:t>
            </a:r>
          </a:p>
          <a:p>
            <a:pPr lvl="1"/>
            <a:r>
              <a:rPr lang="en-US" sz="1600"/>
              <a:t>Where do Leads come from?</a:t>
            </a:r>
          </a:p>
          <a:p>
            <a:pPr lvl="1"/>
            <a:r>
              <a:rPr lang="en-US" sz="1600"/>
              <a:t>Lead Submission Form</a:t>
            </a:r>
          </a:p>
          <a:p>
            <a:pPr lvl="1"/>
            <a:endParaRPr lang="en-US" sz="1600"/>
          </a:p>
          <a:p>
            <a:pPr marL="342900" indent="-342900">
              <a:buFont typeface="+mj-lt"/>
              <a:buAutoNum type="arabicPeriod"/>
            </a:pPr>
            <a:r>
              <a:rPr lang="en-US" sz="1600" b="1"/>
              <a:t>Getting Started as an Account Executive</a:t>
            </a:r>
          </a:p>
          <a:p>
            <a:pPr lvl="1"/>
            <a:r>
              <a:rPr lang="en-US" sz="1600"/>
              <a:t>Salesforce Accounts</a:t>
            </a:r>
          </a:p>
          <a:p>
            <a:pPr lvl="1"/>
            <a:r>
              <a:rPr lang="en-US" sz="1600"/>
              <a:t>The Accounts Tab</a:t>
            </a:r>
          </a:p>
          <a:p>
            <a:pPr lvl="1"/>
            <a:r>
              <a:rPr lang="en-US" sz="1600"/>
              <a:t>High Level Flow</a:t>
            </a:r>
          </a:p>
          <a:p>
            <a:pPr lvl="1"/>
            <a:r>
              <a:rPr lang="en-US" sz="1600"/>
              <a:t>Dealer Lead Assignment</a:t>
            </a:r>
          </a:p>
          <a:p>
            <a:pPr lvl="1"/>
            <a:r>
              <a:rPr lang="en-US" sz="1600"/>
              <a:t>Reassignment of a Lead</a:t>
            </a:r>
          </a:p>
          <a:p>
            <a:pPr lvl="1"/>
            <a:r>
              <a:rPr lang="en-US" sz="1600"/>
              <a:t>Using Lists to Search For Leads Needing Actioned</a:t>
            </a:r>
          </a:p>
          <a:p>
            <a:pPr lvl="1"/>
            <a:r>
              <a:rPr lang="en-US" sz="1600"/>
              <a:t>Visibility of Leads</a:t>
            </a:r>
          </a:p>
          <a:p>
            <a:pPr lvl="1"/>
            <a:r>
              <a:rPr lang="en-US" sz="1600"/>
              <a:t>Confirming/Changing AE Assignment</a:t>
            </a:r>
          </a:p>
          <a:p>
            <a:pPr lvl="1"/>
            <a:r>
              <a:rPr lang="en-US" sz="1600"/>
              <a:t>Login Experience as User</a:t>
            </a:r>
          </a:p>
          <a:p>
            <a:pPr lvl="1"/>
            <a:r>
              <a:rPr lang="en-US" sz="1600"/>
              <a:t>Disable a Partner Account</a:t>
            </a:r>
          </a:p>
          <a:p>
            <a:pPr lvl="1"/>
            <a:r>
              <a:rPr lang="en-US" sz="1600"/>
              <a:t>Disable a Partner Use</a:t>
            </a:r>
          </a:p>
          <a:p>
            <a:pPr marL="342900" indent="-342900">
              <a:buFont typeface="+mj-lt"/>
              <a:buAutoNum type="arabicPeriod" startAt="4"/>
            </a:pPr>
            <a:r>
              <a:rPr lang="en-US" sz="1600" b="1"/>
              <a:t>Dealer’s Login</a:t>
            </a:r>
          </a:p>
          <a:p>
            <a:pPr lvl="1"/>
            <a:r>
              <a:rPr lang="en-US" sz="1600"/>
              <a:t>How to Login to Channel One</a:t>
            </a:r>
          </a:p>
          <a:p>
            <a:pPr lvl="1"/>
            <a:r>
              <a:rPr lang="en-US" sz="1600"/>
              <a:t>Finding and Managing my Leads</a:t>
            </a:r>
          </a:p>
          <a:p>
            <a:pPr lvl="1"/>
            <a:r>
              <a:rPr lang="en-US" sz="1600"/>
              <a:t>Salesforce Home Page</a:t>
            </a:r>
          </a:p>
          <a:p>
            <a:pPr lvl="1"/>
            <a:r>
              <a:rPr lang="en-US" sz="1600"/>
              <a:t>Dealer Lead Assignment</a:t>
            </a:r>
          </a:p>
          <a:p>
            <a:pPr lvl="1"/>
            <a:r>
              <a:rPr lang="en-US" sz="1600"/>
              <a:t>Reviewing Lead Information</a:t>
            </a:r>
          </a:p>
          <a:p>
            <a:pPr lvl="1"/>
            <a:r>
              <a:rPr lang="en-US" sz="1600"/>
              <a:t>Lead and Dealer Compatibility </a:t>
            </a:r>
          </a:p>
          <a:p>
            <a:pPr lvl="1"/>
            <a:r>
              <a:rPr lang="en-US" sz="1600"/>
              <a:t>Lead Stages</a:t>
            </a:r>
          </a:p>
          <a:p>
            <a:pPr lvl="1"/>
            <a:r>
              <a:rPr lang="en-US" sz="1600"/>
              <a:t>Lead not Accepted</a:t>
            </a:r>
          </a:p>
          <a:p>
            <a:pPr lvl="1"/>
            <a:r>
              <a:rPr lang="en-US" sz="1600"/>
              <a:t>Lead Status </a:t>
            </a:r>
          </a:p>
          <a:p>
            <a:pPr lvl="1"/>
            <a:r>
              <a:rPr lang="en-US" sz="1600"/>
              <a:t>Reasons for Rejection</a:t>
            </a:r>
          </a:p>
          <a:p>
            <a:pPr lvl="1"/>
            <a:r>
              <a:rPr lang="en-US" sz="1600"/>
              <a:t>Leads Dashboard</a:t>
            </a:r>
          </a:p>
          <a:p>
            <a:pPr lvl="1"/>
            <a:r>
              <a:rPr lang="en-US" sz="1600"/>
              <a:t>Leads Dashboard Detail</a:t>
            </a:r>
          </a:p>
          <a:p>
            <a:pPr marL="342900" indent="-342900">
              <a:buFont typeface="+mj-lt"/>
              <a:buAutoNum type="arabicPeriod" startAt="5"/>
            </a:pPr>
            <a:r>
              <a:rPr lang="en-US" sz="1600" b="1"/>
              <a:t>Q&amp;A</a:t>
            </a:r>
          </a:p>
          <a:p>
            <a:pPr marL="0" indent="0">
              <a:buNone/>
            </a:pPr>
            <a:endParaRPr lang="en-US" sz="1600" b="1"/>
          </a:p>
          <a:p>
            <a:pPr marL="800100" lvl="1" indent="-342900">
              <a:buFont typeface="+mj-lt"/>
              <a:buAutoNum type="arabicPeriod"/>
            </a:pPr>
            <a:endParaRPr lang="en-US" sz="1600" b="1"/>
          </a:p>
          <a:p>
            <a:pPr marL="800100" lvl="1" indent="-342900">
              <a:buFont typeface="+mj-lt"/>
              <a:buAutoNum type="arabicPeriod"/>
            </a:pPr>
            <a:endParaRPr lang="en-US" sz="1600" b="1"/>
          </a:p>
          <a:p>
            <a:pPr marL="800100" lvl="1" indent="-342900">
              <a:buFont typeface="+mj-lt"/>
              <a:buAutoNum type="arabicPeriod"/>
            </a:pPr>
            <a:endParaRPr lang="en-US" sz="1600" b="1"/>
          </a:p>
        </p:txBody>
      </p:sp>
      <p:sp>
        <p:nvSpPr>
          <p:cNvPr id="4" name="Title 1">
            <a:extLst>
              <a:ext uri="{FF2B5EF4-FFF2-40B4-BE49-F238E27FC236}">
                <a16:creationId xmlns:a16="http://schemas.microsoft.com/office/drawing/2014/main" id="{39C5B403-FE33-4F81-84ED-F6767130369C}"/>
              </a:ext>
            </a:extLst>
          </p:cNvPr>
          <p:cNvSpPr>
            <a:spLocks noGrp="1"/>
          </p:cNvSpPr>
          <p:nvPr>
            <p:ph type="title"/>
          </p:nvPr>
        </p:nvSpPr>
        <p:spPr>
          <a:xfrm>
            <a:off x="533400" y="365126"/>
            <a:ext cx="10820400" cy="736068"/>
          </a:xfrm>
        </p:spPr>
        <p:txBody>
          <a:bodyPr>
            <a:normAutofit fontScale="90000"/>
          </a:bodyPr>
          <a:lstStyle/>
          <a:p>
            <a:r>
              <a:rPr lang="en-US">
                <a:latin typeface="+mj-lt"/>
              </a:rPr>
              <a:t>Agenda</a:t>
            </a:r>
          </a:p>
        </p:txBody>
      </p:sp>
      <p:cxnSp>
        <p:nvCxnSpPr>
          <p:cNvPr id="13" name="Straight Connector 12">
            <a:extLst>
              <a:ext uri="{FF2B5EF4-FFF2-40B4-BE49-F238E27FC236}">
                <a16:creationId xmlns:a16="http://schemas.microsoft.com/office/drawing/2014/main" id="{1ECCA21F-0E54-1890-466F-54C88AA94C7B}"/>
              </a:ext>
            </a:extLst>
          </p:cNvPr>
          <p:cNvCxnSpPr>
            <a:cxnSpLocks/>
          </p:cNvCxnSpPr>
          <p:nvPr/>
        </p:nvCxnSpPr>
        <p:spPr>
          <a:xfrm>
            <a:off x="533400" y="1050589"/>
            <a:ext cx="10325100" cy="0"/>
          </a:xfrm>
          <a:prstGeom prst="line">
            <a:avLst/>
          </a:prstGeom>
        </p:spPr>
        <p:style>
          <a:lnRef idx="1">
            <a:schemeClr val="accent2"/>
          </a:lnRef>
          <a:fillRef idx="0">
            <a:schemeClr val="accent2"/>
          </a:fillRef>
          <a:effectRef idx="0">
            <a:schemeClr val="accent2"/>
          </a:effectRef>
          <a:fontRef idx="minor">
            <a:schemeClr val="tx1"/>
          </a:fontRef>
        </p:style>
      </p:cxnSp>
      <p:cxnSp>
        <p:nvCxnSpPr>
          <p:cNvPr id="8" name="Straight Connector 7">
            <a:extLst>
              <a:ext uri="{FF2B5EF4-FFF2-40B4-BE49-F238E27FC236}">
                <a16:creationId xmlns:a16="http://schemas.microsoft.com/office/drawing/2014/main" id="{F6933A4D-A758-25B3-C1E6-8CC30C8B0AEC}"/>
              </a:ext>
            </a:extLst>
          </p:cNvPr>
          <p:cNvCxnSpPr>
            <a:cxnSpLocks/>
          </p:cNvCxnSpPr>
          <p:nvPr/>
        </p:nvCxnSpPr>
        <p:spPr>
          <a:xfrm>
            <a:off x="5833153" y="1168400"/>
            <a:ext cx="0" cy="4993530"/>
          </a:xfrm>
          <a:prstGeom prst="line">
            <a:avLst/>
          </a:prstGeom>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4113256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0F163D-A070-0EC7-6FC5-B167F812FD30}"/>
              </a:ext>
            </a:extLst>
          </p:cNvPr>
          <p:cNvSpPr>
            <a:spLocks noGrp="1"/>
          </p:cNvSpPr>
          <p:nvPr>
            <p:ph type="title"/>
          </p:nvPr>
        </p:nvSpPr>
        <p:spPr>
          <a:xfrm>
            <a:off x="492100" y="192346"/>
            <a:ext cx="9308651" cy="890587"/>
          </a:xfrm>
        </p:spPr>
        <p:txBody>
          <a:bodyPr>
            <a:normAutofit/>
          </a:bodyPr>
          <a:lstStyle/>
          <a:p>
            <a:r>
              <a:rPr lang="en-US" sz="4000"/>
              <a:t>Visibility of Leads</a:t>
            </a:r>
          </a:p>
        </p:txBody>
      </p:sp>
      <p:sp>
        <p:nvSpPr>
          <p:cNvPr id="3" name="Content Placeholder 2">
            <a:extLst>
              <a:ext uri="{FF2B5EF4-FFF2-40B4-BE49-F238E27FC236}">
                <a16:creationId xmlns:a16="http://schemas.microsoft.com/office/drawing/2014/main" id="{3A8D20B1-8020-B0C5-2487-3154A0465C1D}"/>
              </a:ext>
            </a:extLst>
          </p:cNvPr>
          <p:cNvSpPr>
            <a:spLocks noGrp="1"/>
          </p:cNvSpPr>
          <p:nvPr>
            <p:ph idx="1"/>
          </p:nvPr>
        </p:nvSpPr>
        <p:spPr>
          <a:xfrm>
            <a:off x="485871" y="1201256"/>
            <a:ext cx="10621097" cy="4455488"/>
          </a:xfrm>
        </p:spPr>
        <p:txBody>
          <a:bodyPr/>
          <a:lstStyle/>
          <a:p>
            <a:r>
              <a:rPr lang="en-US" sz="2000"/>
              <a:t>Dealers can only see their leads</a:t>
            </a:r>
          </a:p>
          <a:p>
            <a:r>
              <a:rPr lang="en-US" sz="2000"/>
              <a:t>AE’s can see all leads assigned to their dealers and those leads assigned to them directly.</a:t>
            </a:r>
          </a:p>
          <a:p>
            <a:r>
              <a:rPr lang="en-US" sz="2000"/>
              <a:t>Zone Leaders can see all leads assigned to their AE’s and to all the dealers in their zone.</a:t>
            </a:r>
          </a:p>
          <a:p>
            <a:r>
              <a:rPr lang="en-US" sz="2000"/>
              <a:t>An AE can reassign a lead to any other AE in any zone.</a:t>
            </a:r>
          </a:p>
        </p:txBody>
      </p:sp>
      <p:sp>
        <p:nvSpPr>
          <p:cNvPr id="4" name="TextBox 3">
            <a:extLst>
              <a:ext uri="{FF2B5EF4-FFF2-40B4-BE49-F238E27FC236}">
                <a16:creationId xmlns:a16="http://schemas.microsoft.com/office/drawing/2014/main" id="{BF816A5E-0C29-03D1-3DA3-17DE4C779774}"/>
              </a:ext>
            </a:extLst>
          </p:cNvPr>
          <p:cNvSpPr txBox="1"/>
          <p:nvPr/>
        </p:nvSpPr>
        <p:spPr>
          <a:xfrm>
            <a:off x="10777117" y="0"/>
            <a:ext cx="1414883" cy="369332"/>
          </a:xfrm>
          <a:prstGeom prst="rect">
            <a:avLst/>
          </a:prstGeom>
          <a:solidFill>
            <a:srgbClr val="FFFF00"/>
          </a:solidFill>
        </p:spPr>
        <p:txBody>
          <a:bodyPr wrap="square" rtlCol="0">
            <a:spAutoFit/>
          </a:bodyPr>
          <a:lstStyle/>
          <a:p>
            <a:r>
              <a:rPr lang="en-US"/>
              <a:t>AE only</a:t>
            </a:r>
          </a:p>
        </p:txBody>
      </p:sp>
    </p:spTree>
    <p:extLst>
      <p:ext uri="{BB962C8B-B14F-4D97-AF65-F5344CB8AC3E}">
        <p14:creationId xmlns:p14="http://schemas.microsoft.com/office/powerpoint/2010/main" val="9060282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BFD66B-EC07-C1D6-636B-891E66472826}"/>
              </a:ext>
            </a:extLst>
          </p:cNvPr>
          <p:cNvSpPr>
            <a:spLocks noGrp="1"/>
          </p:cNvSpPr>
          <p:nvPr>
            <p:ph type="title"/>
          </p:nvPr>
        </p:nvSpPr>
        <p:spPr>
          <a:xfrm>
            <a:off x="485373" y="197732"/>
            <a:ext cx="10940005" cy="890587"/>
          </a:xfrm>
        </p:spPr>
        <p:txBody>
          <a:bodyPr>
            <a:normAutofit/>
          </a:bodyPr>
          <a:lstStyle/>
          <a:p>
            <a:r>
              <a:rPr lang="en-US" sz="4000"/>
              <a:t>Confirming / Changing AE Assignment</a:t>
            </a:r>
          </a:p>
        </p:txBody>
      </p:sp>
      <p:sp>
        <p:nvSpPr>
          <p:cNvPr id="6" name="TextBox 5">
            <a:extLst>
              <a:ext uri="{FF2B5EF4-FFF2-40B4-BE49-F238E27FC236}">
                <a16:creationId xmlns:a16="http://schemas.microsoft.com/office/drawing/2014/main" id="{2035B7C7-2C0C-8224-73E8-FDD7F6F0A47E}"/>
              </a:ext>
            </a:extLst>
          </p:cNvPr>
          <p:cNvSpPr txBox="1"/>
          <p:nvPr/>
        </p:nvSpPr>
        <p:spPr>
          <a:xfrm>
            <a:off x="492307" y="2173376"/>
            <a:ext cx="4781391" cy="1391860"/>
          </a:xfrm>
          <a:prstGeom prst="rect">
            <a:avLst/>
          </a:prstGeom>
          <a:noFill/>
        </p:spPr>
        <p:txBody>
          <a:bodyPr wrap="square">
            <a:normAutofit/>
          </a:bodyPr>
          <a:lstStyle/>
          <a:p>
            <a:pPr marL="285750" indent="-285750">
              <a:buFont typeface="Wingdings" panose="05000000000000000000" pitchFamily="2" charset="2"/>
              <a:buChar char="§"/>
            </a:pPr>
            <a:r>
              <a:rPr lang="en-US" sz="2000"/>
              <a:t>Navigate to the Account - the Dealer Account Executive field is located about ½ way down above the Lead Assignment details.</a:t>
            </a:r>
          </a:p>
        </p:txBody>
      </p:sp>
      <p:pic>
        <p:nvPicPr>
          <p:cNvPr id="10" name="Picture 9">
            <a:extLst>
              <a:ext uri="{FF2B5EF4-FFF2-40B4-BE49-F238E27FC236}">
                <a16:creationId xmlns:a16="http://schemas.microsoft.com/office/drawing/2014/main" id="{523388EB-BFEB-3BF8-0F59-D0B640497735}"/>
              </a:ext>
            </a:extLst>
          </p:cNvPr>
          <p:cNvPicPr>
            <a:picLocks noChangeAspect="1"/>
          </p:cNvPicPr>
          <p:nvPr/>
        </p:nvPicPr>
        <p:blipFill>
          <a:blip r:embed="rId2"/>
          <a:stretch>
            <a:fillRect/>
          </a:stretch>
        </p:blipFill>
        <p:spPr>
          <a:xfrm>
            <a:off x="6228786" y="1683191"/>
            <a:ext cx="4477330" cy="2234928"/>
          </a:xfrm>
          <a:prstGeom prst="rect">
            <a:avLst/>
          </a:prstGeom>
        </p:spPr>
      </p:pic>
      <p:sp>
        <p:nvSpPr>
          <p:cNvPr id="14" name="Rectangle 13">
            <a:extLst>
              <a:ext uri="{FF2B5EF4-FFF2-40B4-BE49-F238E27FC236}">
                <a16:creationId xmlns:a16="http://schemas.microsoft.com/office/drawing/2014/main" id="{E323DB1D-0ED9-8BB6-7CB1-B8F4F6C96A62}"/>
              </a:ext>
            </a:extLst>
          </p:cNvPr>
          <p:cNvSpPr/>
          <p:nvPr/>
        </p:nvSpPr>
        <p:spPr>
          <a:xfrm>
            <a:off x="6220522" y="2426241"/>
            <a:ext cx="1644199" cy="47704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16" name="TextBox 15">
            <a:extLst>
              <a:ext uri="{FF2B5EF4-FFF2-40B4-BE49-F238E27FC236}">
                <a16:creationId xmlns:a16="http://schemas.microsoft.com/office/drawing/2014/main" id="{1A00AAC2-97E4-2C07-5505-8E756BF3B35E}"/>
              </a:ext>
            </a:extLst>
          </p:cNvPr>
          <p:cNvSpPr txBox="1"/>
          <p:nvPr/>
        </p:nvSpPr>
        <p:spPr>
          <a:xfrm>
            <a:off x="492307" y="4594409"/>
            <a:ext cx="4495329" cy="1323439"/>
          </a:xfrm>
          <a:prstGeom prst="rect">
            <a:avLst/>
          </a:prstGeom>
          <a:noFill/>
        </p:spPr>
        <p:txBody>
          <a:bodyPr wrap="square">
            <a:spAutoFit/>
          </a:bodyPr>
          <a:lstStyle/>
          <a:p>
            <a:pPr marL="285750" indent="-285750">
              <a:buFont typeface="Wingdings" panose="05000000000000000000" pitchFamily="2" charset="2"/>
              <a:buChar char="§"/>
            </a:pPr>
            <a:r>
              <a:rPr lang="en-US" sz="2000"/>
              <a:t>If this needs to be changed navigate to the “Related” tab on the account, then click on Account Team</a:t>
            </a:r>
          </a:p>
        </p:txBody>
      </p:sp>
      <p:grpSp>
        <p:nvGrpSpPr>
          <p:cNvPr id="4" name="Group 3">
            <a:extLst>
              <a:ext uri="{FF2B5EF4-FFF2-40B4-BE49-F238E27FC236}">
                <a16:creationId xmlns:a16="http://schemas.microsoft.com/office/drawing/2014/main" id="{2733362E-EC59-1169-9CAF-1B9D0F88A46F}"/>
              </a:ext>
            </a:extLst>
          </p:cNvPr>
          <p:cNvGrpSpPr/>
          <p:nvPr/>
        </p:nvGrpSpPr>
        <p:grpSpPr>
          <a:xfrm>
            <a:off x="5203075" y="4431759"/>
            <a:ext cx="6504368" cy="1995898"/>
            <a:chOff x="91742" y="4493751"/>
            <a:chExt cx="6504368" cy="1995898"/>
          </a:xfrm>
        </p:grpSpPr>
        <p:pic>
          <p:nvPicPr>
            <p:cNvPr id="12" name="Picture 11">
              <a:extLst>
                <a:ext uri="{FF2B5EF4-FFF2-40B4-BE49-F238E27FC236}">
                  <a16:creationId xmlns:a16="http://schemas.microsoft.com/office/drawing/2014/main" id="{E2FAAC7F-B64D-AF22-7DEB-DBBB3DC221D0}"/>
                </a:ext>
              </a:extLst>
            </p:cNvPr>
            <p:cNvPicPr>
              <a:picLocks noChangeAspect="1"/>
            </p:cNvPicPr>
            <p:nvPr/>
          </p:nvPicPr>
          <p:blipFill rotWithShape="1">
            <a:blip r:embed="rId3"/>
            <a:srcRect r="34232" b="14338"/>
            <a:stretch/>
          </p:blipFill>
          <p:spPr>
            <a:xfrm>
              <a:off x="116126" y="4493751"/>
              <a:ext cx="6479984" cy="1992894"/>
            </a:xfrm>
            <a:prstGeom prst="rect">
              <a:avLst/>
            </a:prstGeom>
          </p:spPr>
        </p:pic>
        <p:sp>
          <p:nvSpPr>
            <p:cNvPr id="13" name="Rectangle 12">
              <a:extLst>
                <a:ext uri="{FF2B5EF4-FFF2-40B4-BE49-F238E27FC236}">
                  <a16:creationId xmlns:a16="http://schemas.microsoft.com/office/drawing/2014/main" id="{04C51D7D-4827-3556-050B-A0F636662147}"/>
                </a:ext>
              </a:extLst>
            </p:cNvPr>
            <p:cNvSpPr/>
            <p:nvPr/>
          </p:nvSpPr>
          <p:spPr>
            <a:xfrm>
              <a:off x="1685981" y="6104965"/>
              <a:ext cx="1439236" cy="384684"/>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17" name="Rectangle 16">
              <a:extLst>
                <a:ext uri="{FF2B5EF4-FFF2-40B4-BE49-F238E27FC236}">
                  <a16:creationId xmlns:a16="http://schemas.microsoft.com/office/drawing/2014/main" id="{6149A718-C556-6395-356F-4E55828B4F14}"/>
                </a:ext>
              </a:extLst>
            </p:cNvPr>
            <p:cNvSpPr/>
            <p:nvPr/>
          </p:nvSpPr>
          <p:spPr>
            <a:xfrm>
              <a:off x="91742" y="4528803"/>
              <a:ext cx="1439236" cy="384684"/>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grpSp>
    </p:spTree>
    <p:extLst>
      <p:ext uri="{BB962C8B-B14F-4D97-AF65-F5344CB8AC3E}">
        <p14:creationId xmlns:p14="http://schemas.microsoft.com/office/powerpoint/2010/main" val="41157602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4EAB1290-574D-5AFA-3E7B-33C2143BC069}"/>
              </a:ext>
            </a:extLst>
          </p:cNvPr>
          <p:cNvSpPr>
            <a:spLocks noGrp="1"/>
          </p:cNvSpPr>
          <p:nvPr>
            <p:ph type="title"/>
          </p:nvPr>
        </p:nvSpPr>
        <p:spPr>
          <a:xfrm>
            <a:off x="485373" y="197732"/>
            <a:ext cx="10940005" cy="890587"/>
          </a:xfrm>
        </p:spPr>
        <p:txBody>
          <a:bodyPr>
            <a:normAutofit/>
          </a:bodyPr>
          <a:lstStyle/>
          <a:p>
            <a:r>
              <a:rPr lang="en-US" sz="4000"/>
              <a:t>Confirming / Changing AE Assignment</a:t>
            </a:r>
          </a:p>
        </p:txBody>
      </p:sp>
      <p:sp>
        <p:nvSpPr>
          <p:cNvPr id="7" name="TextBox 6">
            <a:extLst>
              <a:ext uri="{FF2B5EF4-FFF2-40B4-BE49-F238E27FC236}">
                <a16:creationId xmlns:a16="http://schemas.microsoft.com/office/drawing/2014/main" id="{A18B5851-DEC7-BBFE-4349-099E00B62937}"/>
              </a:ext>
            </a:extLst>
          </p:cNvPr>
          <p:cNvSpPr txBox="1"/>
          <p:nvPr/>
        </p:nvSpPr>
        <p:spPr>
          <a:xfrm>
            <a:off x="485840" y="1332714"/>
            <a:ext cx="11493500" cy="1872303"/>
          </a:xfrm>
          <a:prstGeom prst="rect">
            <a:avLst/>
          </a:prstGeom>
          <a:noFill/>
        </p:spPr>
        <p:txBody>
          <a:bodyPr wrap="square">
            <a:normAutofit fontScale="92500" lnSpcReduction="10000"/>
          </a:bodyPr>
          <a:lstStyle/>
          <a:p>
            <a:pPr marL="285750" indent="-285750">
              <a:buFont typeface="Wingdings" panose="05000000000000000000" pitchFamily="2" charset="2"/>
              <a:buChar char="§"/>
            </a:pPr>
            <a:r>
              <a:rPr lang="en-US"/>
              <a:t>Click on “Add Team Members” in the top right and the box shown below will display.</a:t>
            </a:r>
          </a:p>
          <a:p>
            <a:pPr marL="285750" indent="-285750">
              <a:buFont typeface="Wingdings" panose="05000000000000000000" pitchFamily="2" charset="2"/>
              <a:buChar char="§"/>
            </a:pPr>
            <a:r>
              <a:rPr lang="en-US"/>
              <a:t>Use the pencil icons to edit the fields.  </a:t>
            </a:r>
          </a:p>
          <a:p>
            <a:pPr marL="742950" lvl="1" indent="-285750">
              <a:buFont typeface="Arial" panose="020B0604020202020204" pitchFamily="34" charset="0"/>
              <a:buChar char="•"/>
            </a:pPr>
            <a:r>
              <a:rPr lang="en-US"/>
              <a:t>User = AE</a:t>
            </a:r>
          </a:p>
          <a:p>
            <a:pPr marL="742950" lvl="1" indent="-285750">
              <a:buFont typeface="Arial" panose="020B0604020202020204" pitchFamily="34" charset="0"/>
              <a:buChar char="•"/>
            </a:pPr>
            <a:r>
              <a:rPr lang="en-US"/>
              <a:t>Team Role = Dealer Account Executive (last option in the list)</a:t>
            </a:r>
          </a:p>
          <a:p>
            <a:pPr marL="742950" lvl="1" indent="-285750">
              <a:buFont typeface="Arial" panose="020B0604020202020204" pitchFamily="34" charset="0"/>
              <a:buChar char="•"/>
            </a:pPr>
            <a:r>
              <a:rPr lang="en-US"/>
              <a:t>Account Access should be changed to Read / Write</a:t>
            </a:r>
          </a:p>
          <a:p>
            <a:pPr marL="285750" indent="-285750">
              <a:buFont typeface="Wingdings" panose="05000000000000000000" pitchFamily="2" charset="2"/>
              <a:buChar char="§"/>
            </a:pPr>
            <a:r>
              <a:rPr lang="en-US"/>
              <a:t>Click Save</a:t>
            </a:r>
          </a:p>
          <a:p>
            <a:pPr marL="285750" indent="-285750">
              <a:buFont typeface="Wingdings" panose="05000000000000000000" pitchFamily="2" charset="2"/>
              <a:buChar char="§"/>
            </a:pPr>
            <a:r>
              <a:rPr lang="en-US"/>
              <a:t>The proper Dealer Account Executive will now be listed on the Account &gt; Details screen</a:t>
            </a:r>
          </a:p>
        </p:txBody>
      </p:sp>
      <p:pic>
        <p:nvPicPr>
          <p:cNvPr id="11" name="Picture 10">
            <a:extLst>
              <a:ext uri="{FF2B5EF4-FFF2-40B4-BE49-F238E27FC236}">
                <a16:creationId xmlns:a16="http://schemas.microsoft.com/office/drawing/2014/main" id="{FEE1D781-C8C0-9E4E-D9A2-C1FBB15C3904}"/>
              </a:ext>
            </a:extLst>
          </p:cNvPr>
          <p:cNvPicPr>
            <a:picLocks noChangeAspect="1"/>
          </p:cNvPicPr>
          <p:nvPr/>
        </p:nvPicPr>
        <p:blipFill>
          <a:blip r:embed="rId2"/>
          <a:stretch>
            <a:fillRect/>
          </a:stretch>
        </p:blipFill>
        <p:spPr>
          <a:xfrm>
            <a:off x="0" y="3118743"/>
            <a:ext cx="12192000" cy="3483429"/>
          </a:xfrm>
          <a:prstGeom prst="rect">
            <a:avLst/>
          </a:prstGeom>
        </p:spPr>
      </p:pic>
    </p:spTree>
    <p:extLst>
      <p:ext uri="{BB962C8B-B14F-4D97-AF65-F5344CB8AC3E}">
        <p14:creationId xmlns:p14="http://schemas.microsoft.com/office/powerpoint/2010/main" val="12990931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1BBEFF8-7F96-DCD2-A924-66A86DEE4DEE}"/>
              </a:ext>
            </a:extLst>
          </p:cNvPr>
          <p:cNvSpPr>
            <a:spLocks noGrp="1"/>
          </p:cNvSpPr>
          <p:nvPr>
            <p:ph type="title"/>
          </p:nvPr>
        </p:nvSpPr>
        <p:spPr>
          <a:xfrm>
            <a:off x="492099" y="193902"/>
            <a:ext cx="9308651" cy="890587"/>
          </a:xfrm>
        </p:spPr>
        <p:txBody>
          <a:bodyPr>
            <a:normAutofit/>
          </a:bodyPr>
          <a:lstStyle/>
          <a:p>
            <a:r>
              <a:rPr lang="en-US" sz="4000"/>
              <a:t>Log in to experience as User</a:t>
            </a:r>
          </a:p>
        </p:txBody>
      </p:sp>
      <p:pic>
        <p:nvPicPr>
          <p:cNvPr id="5" name="Picture 4">
            <a:extLst>
              <a:ext uri="{FF2B5EF4-FFF2-40B4-BE49-F238E27FC236}">
                <a16:creationId xmlns:a16="http://schemas.microsoft.com/office/drawing/2014/main" id="{47D937C8-DDC4-62AA-5AC6-A1018E9FD0F0}"/>
              </a:ext>
            </a:extLst>
          </p:cNvPr>
          <p:cNvPicPr>
            <a:picLocks noChangeAspect="1"/>
          </p:cNvPicPr>
          <p:nvPr/>
        </p:nvPicPr>
        <p:blipFill>
          <a:blip r:embed="rId2"/>
          <a:stretch>
            <a:fillRect/>
          </a:stretch>
        </p:blipFill>
        <p:spPr>
          <a:xfrm>
            <a:off x="95252" y="1267664"/>
            <a:ext cx="12192000" cy="1734263"/>
          </a:xfrm>
          <a:prstGeom prst="rect">
            <a:avLst/>
          </a:prstGeom>
        </p:spPr>
      </p:pic>
      <p:sp>
        <p:nvSpPr>
          <p:cNvPr id="6" name="TextBox 5">
            <a:extLst>
              <a:ext uri="{FF2B5EF4-FFF2-40B4-BE49-F238E27FC236}">
                <a16:creationId xmlns:a16="http://schemas.microsoft.com/office/drawing/2014/main" id="{C67DD25F-A5F4-8628-199A-377F5E6C8484}"/>
              </a:ext>
            </a:extLst>
          </p:cNvPr>
          <p:cNvSpPr txBox="1"/>
          <p:nvPr/>
        </p:nvSpPr>
        <p:spPr>
          <a:xfrm>
            <a:off x="487795" y="3351655"/>
            <a:ext cx="11493500" cy="1631216"/>
          </a:xfrm>
          <a:prstGeom prst="rect">
            <a:avLst/>
          </a:prstGeom>
          <a:noFill/>
        </p:spPr>
        <p:txBody>
          <a:bodyPr wrap="square">
            <a:spAutoFit/>
          </a:bodyPr>
          <a:lstStyle/>
          <a:p>
            <a:pPr marL="285750" indent="-285750">
              <a:buFont typeface="Wingdings" panose="05000000000000000000" pitchFamily="2" charset="2"/>
              <a:buChar char="§"/>
            </a:pPr>
            <a:r>
              <a:rPr lang="en-US" sz="2000"/>
              <a:t>To assist with troubleshooting, it is possible to log in to experience the portal as your dealer would see it.</a:t>
            </a:r>
          </a:p>
          <a:p>
            <a:pPr marL="742950" lvl="1" indent="-285750">
              <a:buFont typeface="Arial" panose="020B0604020202020204" pitchFamily="34" charset="0"/>
              <a:buChar char="•"/>
            </a:pPr>
            <a:r>
              <a:rPr lang="en-US" sz="2000"/>
              <a:t>Navigate to the User Account contact under the main account</a:t>
            </a:r>
          </a:p>
          <a:p>
            <a:pPr marL="742950" lvl="1" indent="-285750">
              <a:buFont typeface="Arial" panose="020B0604020202020204" pitchFamily="34" charset="0"/>
              <a:buChar char="•"/>
            </a:pPr>
            <a:r>
              <a:rPr lang="en-US" sz="2000"/>
              <a:t>Click “Log in to Experience as User”</a:t>
            </a:r>
          </a:p>
          <a:p>
            <a:pPr marL="285750" indent="-285750">
              <a:buFont typeface="Wingdings" panose="05000000000000000000" pitchFamily="2" charset="2"/>
              <a:buChar char="§"/>
            </a:pPr>
            <a:r>
              <a:rPr lang="en-US" sz="2000"/>
              <a:t>Please note, this is a live version of the dealer’s portal.</a:t>
            </a:r>
          </a:p>
        </p:txBody>
      </p:sp>
      <p:sp>
        <p:nvSpPr>
          <p:cNvPr id="7" name="TextBox 6">
            <a:extLst>
              <a:ext uri="{FF2B5EF4-FFF2-40B4-BE49-F238E27FC236}">
                <a16:creationId xmlns:a16="http://schemas.microsoft.com/office/drawing/2014/main" id="{A3B4A2EC-35B3-BDD3-0B98-D9E1436C9C4E}"/>
              </a:ext>
            </a:extLst>
          </p:cNvPr>
          <p:cNvSpPr txBox="1"/>
          <p:nvPr/>
        </p:nvSpPr>
        <p:spPr>
          <a:xfrm>
            <a:off x="10777117" y="0"/>
            <a:ext cx="1414883" cy="369332"/>
          </a:xfrm>
          <a:prstGeom prst="rect">
            <a:avLst/>
          </a:prstGeom>
          <a:solidFill>
            <a:srgbClr val="FFFF00"/>
          </a:solidFill>
        </p:spPr>
        <p:txBody>
          <a:bodyPr wrap="square" rtlCol="0">
            <a:spAutoFit/>
          </a:bodyPr>
          <a:lstStyle/>
          <a:p>
            <a:r>
              <a:rPr lang="en-US"/>
              <a:t>AE only</a:t>
            </a:r>
          </a:p>
        </p:txBody>
      </p:sp>
      <p:sp>
        <p:nvSpPr>
          <p:cNvPr id="3" name="Rectangle 2">
            <a:extLst>
              <a:ext uri="{FF2B5EF4-FFF2-40B4-BE49-F238E27FC236}">
                <a16:creationId xmlns:a16="http://schemas.microsoft.com/office/drawing/2014/main" id="{4B9D0C82-FB0E-31BF-C9A3-92B8C2FEEF57}"/>
              </a:ext>
            </a:extLst>
          </p:cNvPr>
          <p:cNvSpPr/>
          <p:nvPr/>
        </p:nvSpPr>
        <p:spPr>
          <a:xfrm>
            <a:off x="10097691" y="2002719"/>
            <a:ext cx="1999057" cy="326554"/>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375117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302904-E15C-3EB6-8470-A40792E45FE9}"/>
              </a:ext>
            </a:extLst>
          </p:cNvPr>
          <p:cNvSpPr>
            <a:spLocks noGrp="1"/>
          </p:cNvSpPr>
          <p:nvPr>
            <p:ph type="title"/>
          </p:nvPr>
        </p:nvSpPr>
        <p:spPr>
          <a:xfrm>
            <a:off x="489048" y="206695"/>
            <a:ext cx="9308651" cy="890587"/>
          </a:xfrm>
        </p:spPr>
        <p:txBody>
          <a:bodyPr>
            <a:normAutofit/>
          </a:bodyPr>
          <a:lstStyle/>
          <a:p>
            <a:r>
              <a:rPr lang="en-US" sz="4000"/>
              <a:t>Disabling a Partner ACCOUNT</a:t>
            </a:r>
          </a:p>
        </p:txBody>
      </p:sp>
      <p:sp>
        <p:nvSpPr>
          <p:cNvPr id="5" name="Content Placeholder 4">
            <a:extLst>
              <a:ext uri="{FF2B5EF4-FFF2-40B4-BE49-F238E27FC236}">
                <a16:creationId xmlns:a16="http://schemas.microsoft.com/office/drawing/2014/main" id="{4FFB99C6-8A5E-B7E0-1759-24DD20E2C706}"/>
              </a:ext>
            </a:extLst>
          </p:cNvPr>
          <p:cNvSpPr>
            <a:spLocks noGrp="1"/>
          </p:cNvSpPr>
          <p:nvPr>
            <p:ph idx="1"/>
          </p:nvPr>
        </p:nvSpPr>
        <p:spPr>
          <a:xfrm>
            <a:off x="490124" y="1370644"/>
            <a:ext cx="9895536" cy="920433"/>
          </a:xfrm>
        </p:spPr>
        <p:txBody>
          <a:bodyPr/>
          <a:lstStyle/>
          <a:p>
            <a:r>
              <a:rPr lang="en-US" sz="2000"/>
              <a:t>To disable a complete </a:t>
            </a:r>
            <a:r>
              <a:rPr lang="en-US" sz="2000" b="1"/>
              <a:t>ACCOUNT</a:t>
            </a:r>
            <a:r>
              <a:rPr lang="en-US" sz="2000"/>
              <a:t>, navigate to the “Details” on the account and just like you enabled it, click “</a:t>
            </a:r>
            <a:r>
              <a:rPr lang="en-US" sz="2400"/>
              <a:t>Disable</a:t>
            </a:r>
            <a:r>
              <a:rPr lang="en-US" sz="2000"/>
              <a:t> Partner Account”</a:t>
            </a:r>
          </a:p>
          <a:p>
            <a:pPr lvl="1"/>
            <a:r>
              <a:rPr lang="en-US"/>
              <a:t>IMPORTANT:  Disabling a partner account </a:t>
            </a:r>
            <a:r>
              <a:rPr lang="en-US" i="1"/>
              <a:t>automatically</a:t>
            </a:r>
            <a:r>
              <a:rPr lang="en-US"/>
              <a:t> disables ALL partner </a:t>
            </a:r>
            <a:r>
              <a:rPr lang="en-US" b="1"/>
              <a:t>USERS</a:t>
            </a:r>
            <a:r>
              <a:rPr lang="en-US"/>
              <a:t>.</a:t>
            </a:r>
          </a:p>
          <a:p>
            <a:pPr lvl="1"/>
            <a:endParaRPr lang="en-US" sz="2000">
              <a:solidFill>
                <a:schemeClr val="accent2"/>
              </a:solidFill>
            </a:endParaRPr>
          </a:p>
        </p:txBody>
      </p:sp>
      <p:pic>
        <p:nvPicPr>
          <p:cNvPr id="6" name="Picture 5">
            <a:extLst>
              <a:ext uri="{FF2B5EF4-FFF2-40B4-BE49-F238E27FC236}">
                <a16:creationId xmlns:a16="http://schemas.microsoft.com/office/drawing/2014/main" id="{8FAF7275-F6EF-506C-7E61-4E1CCFB4C3B4}"/>
              </a:ext>
            </a:extLst>
          </p:cNvPr>
          <p:cNvPicPr>
            <a:picLocks noChangeAspect="1"/>
          </p:cNvPicPr>
          <p:nvPr/>
        </p:nvPicPr>
        <p:blipFill>
          <a:blip r:embed="rId4"/>
          <a:stretch>
            <a:fillRect/>
          </a:stretch>
        </p:blipFill>
        <p:spPr>
          <a:xfrm>
            <a:off x="238140" y="2766458"/>
            <a:ext cx="11859586" cy="1947001"/>
          </a:xfrm>
          <a:prstGeom prst="rect">
            <a:avLst/>
          </a:prstGeom>
        </p:spPr>
      </p:pic>
      <p:sp>
        <p:nvSpPr>
          <p:cNvPr id="11" name="Rectangle 10">
            <a:extLst>
              <a:ext uri="{FF2B5EF4-FFF2-40B4-BE49-F238E27FC236}">
                <a16:creationId xmlns:a16="http://schemas.microsoft.com/office/drawing/2014/main" id="{E4D383E7-9263-E07E-87F6-4AD3D62E6D3E}"/>
              </a:ext>
            </a:extLst>
          </p:cNvPr>
          <p:cNvSpPr/>
          <p:nvPr/>
        </p:nvSpPr>
        <p:spPr>
          <a:xfrm>
            <a:off x="10966845" y="4081774"/>
            <a:ext cx="1198517" cy="384684"/>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7" name="Content Placeholder 4">
            <a:extLst>
              <a:ext uri="{FF2B5EF4-FFF2-40B4-BE49-F238E27FC236}">
                <a16:creationId xmlns:a16="http://schemas.microsoft.com/office/drawing/2014/main" id="{7DA601E4-81D1-2BA9-6A6F-D5683B88B197}"/>
              </a:ext>
            </a:extLst>
          </p:cNvPr>
          <p:cNvSpPr txBox="1">
            <a:spLocks/>
          </p:cNvSpPr>
          <p:nvPr/>
        </p:nvSpPr>
        <p:spPr>
          <a:xfrm>
            <a:off x="257270" y="4268407"/>
            <a:ext cx="10621097" cy="920433"/>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57200" lvl="1" indent="0">
              <a:buNone/>
            </a:pPr>
            <a:endParaRPr lang="en-US">
              <a:solidFill>
                <a:schemeClr val="accent2"/>
              </a:solidFill>
            </a:endParaRPr>
          </a:p>
        </p:txBody>
      </p:sp>
      <p:sp>
        <p:nvSpPr>
          <p:cNvPr id="8" name="Rectangle 7">
            <a:extLst>
              <a:ext uri="{FF2B5EF4-FFF2-40B4-BE49-F238E27FC236}">
                <a16:creationId xmlns:a16="http://schemas.microsoft.com/office/drawing/2014/main" id="{D15949E1-A180-91DC-017B-FFA2B6A314D1}"/>
              </a:ext>
            </a:extLst>
          </p:cNvPr>
          <p:cNvSpPr/>
          <p:nvPr/>
        </p:nvSpPr>
        <p:spPr>
          <a:xfrm>
            <a:off x="238140" y="3218243"/>
            <a:ext cx="1439236" cy="384684"/>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15" name="TextBox 14">
            <a:extLst>
              <a:ext uri="{FF2B5EF4-FFF2-40B4-BE49-F238E27FC236}">
                <a16:creationId xmlns:a16="http://schemas.microsoft.com/office/drawing/2014/main" id="{0430DC70-57DC-F95F-97ED-1DA80C2DDEE2}"/>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Tree>
    <p:extLst>
      <p:ext uri="{BB962C8B-B14F-4D97-AF65-F5344CB8AC3E}">
        <p14:creationId xmlns:p14="http://schemas.microsoft.com/office/powerpoint/2010/main" val="3726574981"/>
      </p:ext>
    </p:extLst>
  </p:cSld>
  <p:clrMapOvr>
    <a:masterClrMapping/>
  </p:clrMapOvr>
  <p:extLst>
    <p:ext uri="{6950BFC3-D8DA-4A85-94F7-54DA5524770B}">
      <p188:commentRel xmlns:p188="http://schemas.microsoft.com/office/powerpoint/2018/8/main" r:id="rId3"/>
    </p:ext>
  </p:extLs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09C46D-DB8C-012D-FBAA-137DC872CBF7}"/>
              </a:ext>
            </a:extLst>
          </p:cNvPr>
          <p:cNvSpPr>
            <a:spLocks noGrp="1"/>
          </p:cNvSpPr>
          <p:nvPr>
            <p:ph type="title"/>
          </p:nvPr>
        </p:nvSpPr>
        <p:spPr>
          <a:xfrm>
            <a:off x="489931" y="190371"/>
            <a:ext cx="9308651" cy="890587"/>
          </a:xfrm>
        </p:spPr>
        <p:txBody>
          <a:bodyPr>
            <a:normAutofit/>
          </a:bodyPr>
          <a:lstStyle/>
          <a:p>
            <a:r>
              <a:rPr lang="en-US" sz="4000"/>
              <a:t>Disabling a Partner USER</a:t>
            </a:r>
          </a:p>
        </p:txBody>
      </p:sp>
      <p:pic>
        <p:nvPicPr>
          <p:cNvPr id="5" name="Picture 4">
            <a:extLst>
              <a:ext uri="{FF2B5EF4-FFF2-40B4-BE49-F238E27FC236}">
                <a16:creationId xmlns:a16="http://schemas.microsoft.com/office/drawing/2014/main" id="{D458B3F0-CEB3-6D08-6ACD-20C02CA5F454}"/>
              </a:ext>
            </a:extLst>
          </p:cNvPr>
          <p:cNvPicPr>
            <a:picLocks noChangeAspect="1"/>
          </p:cNvPicPr>
          <p:nvPr/>
        </p:nvPicPr>
        <p:blipFill>
          <a:blip r:embed="rId2"/>
          <a:stretch>
            <a:fillRect/>
          </a:stretch>
        </p:blipFill>
        <p:spPr>
          <a:xfrm>
            <a:off x="152400" y="1147110"/>
            <a:ext cx="11887200" cy="2224843"/>
          </a:xfrm>
          <a:prstGeom prst="rect">
            <a:avLst/>
          </a:prstGeom>
        </p:spPr>
      </p:pic>
      <p:sp>
        <p:nvSpPr>
          <p:cNvPr id="6" name="Content Placeholder 4">
            <a:extLst>
              <a:ext uri="{FF2B5EF4-FFF2-40B4-BE49-F238E27FC236}">
                <a16:creationId xmlns:a16="http://schemas.microsoft.com/office/drawing/2014/main" id="{99FEA99E-692E-2642-000A-791D2102BEC5}"/>
              </a:ext>
            </a:extLst>
          </p:cNvPr>
          <p:cNvSpPr txBox="1">
            <a:spLocks/>
          </p:cNvSpPr>
          <p:nvPr/>
        </p:nvSpPr>
        <p:spPr>
          <a:xfrm>
            <a:off x="489930" y="3639757"/>
            <a:ext cx="11323553" cy="920433"/>
          </a:xfrm>
          <a:prstGeom prst="rect">
            <a:avLst/>
          </a:prstGeom>
        </p:spPr>
        <p:txBody>
          <a:bodyPr/>
          <a:lstStyle>
            <a:lvl1pPr marL="228600" indent="-228600" algn="l" defTabSz="914400" rtl="0" eaLnBrk="1" latinLnBrk="0" hangingPunct="1">
              <a:lnSpc>
                <a:spcPct val="9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9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9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t>To disable just one USER on an account, navigate to the ACCOUNT and then click CONTACTS</a:t>
            </a:r>
          </a:p>
          <a:p>
            <a:r>
              <a:rPr lang="en-US"/>
              <a:t>Click on the Contact you want to disable</a:t>
            </a:r>
          </a:p>
          <a:p>
            <a:r>
              <a:rPr lang="en-US"/>
              <a:t>Navigate to the drop down and click “Disable Partner User”</a:t>
            </a:r>
          </a:p>
          <a:p>
            <a:pPr marL="0" indent="0">
              <a:buNone/>
            </a:pPr>
            <a:endParaRPr lang="en-US"/>
          </a:p>
          <a:p>
            <a:pPr marL="0" indent="0">
              <a:buNone/>
            </a:pPr>
            <a:r>
              <a:rPr lang="en-US" b="1"/>
              <a:t>FYI</a:t>
            </a:r>
          </a:p>
          <a:p>
            <a:r>
              <a:rPr lang="en-US"/>
              <a:t>You can change the lead assignment email at any time just make sure the email you change it to is set up as a USER.</a:t>
            </a:r>
          </a:p>
          <a:p>
            <a:r>
              <a:rPr lang="en-US"/>
              <a:t>You can also turn on or off automatic lead assignment at any time</a:t>
            </a:r>
          </a:p>
          <a:p>
            <a:pPr lvl="1"/>
            <a:endParaRPr lang="en-US">
              <a:solidFill>
                <a:schemeClr val="accent2"/>
              </a:solidFill>
            </a:endParaRPr>
          </a:p>
        </p:txBody>
      </p:sp>
      <p:sp>
        <p:nvSpPr>
          <p:cNvPr id="7" name="Rectangle 6">
            <a:extLst>
              <a:ext uri="{FF2B5EF4-FFF2-40B4-BE49-F238E27FC236}">
                <a16:creationId xmlns:a16="http://schemas.microsoft.com/office/drawing/2014/main" id="{EF7BAFF3-672E-EFAD-F247-3BED47901657}"/>
              </a:ext>
            </a:extLst>
          </p:cNvPr>
          <p:cNvSpPr/>
          <p:nvPr/>
        </p:nvSpPr>
        <p:spPr>
          <a:xfrm>
            <a:off x="152400" y="1147109"/>
            <a:ext cx="1286836" cy="38872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9" name="Rectangle 8">
            <a:extLst>
              <a:ext uri="{FF2B5EF4-FFF2-40B4-BE49-F238E27FC236}">
                <a16:creationId xmlns:a16="http://schemas.microsoft.com/office/drawing/2014/main" id="{888127CE-FC26-9D09-CF21-D9FF1054BA2E}"/>
              </a:ext>
            </a:extLst>
          </p:cNvPr>
          <p:cNvSpPr/>
          <p:nvPr/>
        </p:nvSpPr>
        <p:spPr>
          <a:xfrm>
            <a:off x="10991850" y="2490134"/>
            <a:ext cx="966372" cy="32408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10" name="TextBox 9">
            <a:extLst>
              <a:ext uri="{FF2B5EF4-FFF2-40B4-BE49-F238E27FC236}">
                <a16:creationId xmlns:a16="http://schemas.microsoft.com/office/drawing/2014/main" id="{36023665-FDAE-753B-091A-3A7E33643F63}"/>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Tree>
    <p:extLst>
      <p:ext uri="{BB962C8B-B14F-4D97-AF65-F5344CB8AC3E}">
        <p14:creationId xmlns:p14="http://schemas.microsoft.com/office/powerpoint/2010/main" val="56148760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EB40-54F3-4BEC-BCAB-97A427A4AB11}"/>
              </a:ext>
            </a:extLst>
          </p:cNvPr>
          <p:cNvSpPr>
            <a:spLocks noGrp="1"/>
          </p:cNvSpPr>
          <p:nvPr>
            <p:ph type="title"/>
          </p:nvPr>
        </p:nvSpPr>
        <p:spPr>
          <a:xfrm>
            <a:off x="3730348" y="2724450"/>
            <a:ext cx="9308651" cy="890587"/>
          </a:xfrm>
        </p:spPr>
        <p:txBody>
          <a:bodyPr>
            <a:normAutofit/>
          </a:bodyPr>
          <a:lstStyle/>
          <a:p>
            <a:r>
              <a:rPr lang="en-US" sz="3600"/>
              <a:t>Dealer’s Login</a:t>
            </a:r>
          </a:p>
        </p:txBody>
      </p:sp>
      <p:pic>
        <p:nvPicPr>
          <p:cNvPr id="5" name="Picture 4">
            <a:extLst>
              <a:ext uri="{FF2B5EF4-FFF2-40B4-BE49-F238E27FC236}">
                <a16:creationId xmlns:a16="http://schemas.microsoft.com/office/drawing/2014/main" id="{D5BB9645-8026-4938-A43D-65B107E34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42743" y="2242684"/>
            <a:ext cx="2189566" cy="1534521"/>
          </a:xfrm>
          <a:prstGeom prst="rect">
            <a:avLst/>
          </a:prstGeom>
        </p:spPr>
      </p:pic>
      <p:sp>
        <p:nvSpPr>
          <p:cNvPr id="6" name="TextBox 5">
            <a:extLst>
              <a:ext uri="{FF2B5EF4-FFF2-40B4-BE49-F238E27FC236}">
                <a16:creationId xmlns:a16="http://schemas.microsoft.com/office/drawing/2014/main" id="{4A99D9E3-D06B-2983-24B4-48A1FE906017}"/>
              </a:ext>
            </a:extLst>
          </p:cNvPr>
          <p:cNvSpPr txBox="1"/>
          <p:nvPr/>
        </p:nvSpPr>
        <p:spPr>
          <a:xfrm>
            <a:off x="11265763" y="0"/>
            <a:ext cx="926237" cy="369332"/>
          </a:xfrm>
          <a:prstGeom prst="rect">
            <a:avLst/>
          </a:prstGeom>
          <a:solidFill>
            <a:schemeClr val="accent3">
              <a:lumMod val="20000"/>
              <a:lumOff val="80000"/>
            </a:schemeClr>
          </a:solidFill>
        </p:spPr>
        <p:txBody>
          <a:bodyPr wrap="square" rtlCol="0">
            <a:spAutoFit/>
          </a:bodyPr>
          <a:lstStyle/>
          <a:p>
            <a:r>
              <a:rPr lang="en-US"/>
              <a:t>Dealer</a:t>
            </a:r>
          </a:p>
        </p:txBody>
      </p:sp>
    </p:spTree>
    <p:extLst>
      <p:ext uri="{BB962C8B-B14F-4D97-AF65-F5344CB8AC3E}">
        <p14:creationId xmlns:p14="http://schemas.microsoft.com/office/powerpoint/2010/main" val="25329005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DBA997-EDD1-D7C5-7C06-06FC2F9B556C}"/>
              </a:ext>
            </a:extLst>
          </p:cNvPr>
          <p:cNvSpPr>
            <a:spLocks noGrp="1"/>
          </p:cNvSpPr>
          <p:nvPr>
            <p:ph type="title"/>
          </p:nvPr>
        </p:nvSpPr>
        <p:spPr>
          <a:xfrm>
            <a:off x="487299" y="198365"/>
            <a:ext cx="10337064" cy="890587"/>
          </a:xfrm>
        </p:spPr>
        <p:txBody>
          <a:bodyPr>
            <a:normAutofit fontScale="90000"/>
          </a:bodyPr>
          <a:lstStyle/>
          <a:p>
            <a:r>
              <a:rPr lang="en-US"/>
              <a:t>As a Dealer, how do I log in to Channel 1?</a:t>
            </a:r>
          </a:p>
        </p:txBody>
      </p:sp>
      <p:sp>
        <p:nvSpPr>
          <p:cNvPr id="3" name="Content Placeholder 2">
            <a:extLst>
              <a:ext uri="{FF2B5EF4-FFF2-40B4-BE49-F238E27FC236}">
                <a16:creationId xmlns:a16="http://schemas.microsoft.com/office/drawing/2014/main" id="{7AE16FC1-E0AB-E289-152E-952A3A1F54FD}"/>
              </a:ext>
            </a:extLst>
          </p:cNvPr>
          <p:cNvSpPr>
            <a:spLocks noGrp="1"/>
          </p:cNvSpPr>
          <p:nvPr>
            <p:ph idx="1"/>
          </p:nvPr>
        </p:nvSpPr>
        <p:spPr>
          <a:xfrm>
            <a:off x="486695" y="1332192"/>
            <a:ext cx="10783697" cy="942350"/>
          </a:xfrm>
        </p:spPr>
        <p:txBody>
          <a:bodyPr/>
          <a:lstStyle/>
          <a:p>
            <a:pPr>
              <a:buFont typeface="Wingdings" panose="05000000000000000000" pitchFamily="2" charset="2"/>
              <a:buChar char="§"/>
            </a:pPr>
            <a:r>
              <a:rPr lang="en-US"/>
              <a:t>The </a:t>
            </a:r>
            <a:r>
              <a:rPr lang="en-US">
                <a:hlinkClick r:id="rId2"/>
              </a:rPr>
              <a:t>Channel 1 </a:t>
            </a:r>
            <a:r>
              <a:rPr lang="en-US"/>
              <a:t>portal is the single-entry point for Cummins dealers and allows them access to key systems and processes, including Salesforce.  </a:t>
            </a:r>
          </a:p>
          <a:p>
            <a:pPr>
              <a:buFont typeface="Wingdings" panose="05000000000000000000" pitchFamily="2" charset="2"/>
              <a:buChar char="§"/>
            </a:pPr>
            <a:r>
              <a:rPr lang="en-US"/>
              <a:t>For those not having access to Channel 1 or Salesforce, it is considered best practice to create your account through Channel 1.</a:t>
            </a:r>
            <a:endParaRPr lang="en-US">
              <a:highlight>
                <a:srgbClr val="FFFF00"/>
              </a:highlight>
            </a:endParaRPr>
          </a:p>
          <a:p>
            <a:pPr>
              <a:buFont typeface="Wingdings" panose="05000000000000000000" pitchFamily="2" charset="2"/>
              <a:buChar char="§"/>
            </a:pPr>
            <a:endParaRPr lang="en-US"/>
          </a:p>
        </p:txBody>
      </p:sp>
      <p:sp>
        <p:nvSpPr>
          <p:cNvPr id="5" name="TextBox 4">
            <a:extLst>
              <a:ext uri="{FF2B5EF4-FFF2-40B4-BE49-F238E27FC236}">
                <a16:creationId xmlns:a16="http://schemas.microsoft.com/office/drawing/2014/main" id="{2BBF0192-9201-BE21-EBB9-6343A2A6FC53}"/>
              </a:ext>
            </a:extLst>
          </p:cNvPr>
          <p:cNvSpPr txBox="1"/>
          <p:nvPr/>
        </p:nvSpPr>
        <p:spPr>
          <a:xfrm>
            <a:off x="11263122" y="0"/>
            <a:ext cx="928878" cy="369332"/>
          </a:xfrm>
          <a:prstGeom prst="rect">
            <a:avLst/>
          </a:prstGeom>
          <a:solidFill>
            <a:schemeClr val="accent3">
              <a:lumMod val="20000"/>
              <a:lumOff val="80000"/>
            </a:schemeClr>
          </a:solidFill>
        </p:spPr>
        <p:txBody>
          <a:bodyPr wrap="square" rtlCol="0">
            <a:spAutoFit/>
          </a:bodyPr>
          <a:lstStyle/>
          <a:p>
            <a:r>
              <a:rPr lang="en-US"/>
              <a:t>Dealer</a:t>
            </a:r>
          </a:p>
        </p:txBody>
      </p:sp>
      <p:grpSp>
        <p:nvGrpSpPr>
          <p:cNvPr id="17" name="Group 16">
            <a:extLst>
              <a:ext uri="{FF2B5EF4-FFF2-40B4-BE49-F238E27FC236}">
                <a16:creationId xmlns:a16="http://schemas.microsoft.com/office/drawing/2014/main" id="{6D350002-7111-67A1-1CF4-32CE7DDB1F04}"/>
              </a:ext>
            </a:extLst>
          </p:cNvPr>
          <p:cNvGrpSpPr/>
          <p:nvPr/>
        </p:nvGrpSpPr>
        <p:grpSpPr>
          <a:xfrm>
            <a:off x="297525" y="2837668"/>
            <a:ext cx="6192726" cy="3068799"/>
            <a:chOff x="605639" y="3463949"/>
            <a:chExt cx="6192726" cy="3068799"/>
          </a:xfrm>
        </p:grpSpPr>
        <p:pic>
          <p:nvPicPr>
            <p:cNvPr id="12" name="Picture 11">
              <a:extLst>
                <a:ext uri="{FF2B5EF4-FFF2-40B4-BE49-F238E27FC236}">
                  <a16:creationId xmlns:a16="http://schemas.microsoft.com/office/drawing/2014/main" id="{996EC99B-1B4A-1D9E-866B-2684D332CE48}"/>
                </a:ext>
              </a:extLst>
            </p:cNvPr>
            <p:cNvPicPr>
              <a:picLocks noChangeAspect="1"/>
            </p:cNvPicPr>
            <p:nvPr/>
          </p:nvPicPr>
          <p:blipFill rotWithShape="1">
            <a:blip r:embed="rId3"/>
            <a:srcRect r="43063" b="693"/>
            <a:stretch/>
          </p:blipFill>
          <p:spPr>
            <a:xfrm>
              <a:off x="840990" y="3463949"/>
              <a:ext cx="5957375" cy="3068799"/>
            </a:xfrm>
            <a:prstGeom prst="rect">
              <a:avLst/>
            </a:prstGeom>
          </p:spPr>
        </p:pic>
        <p:sp>
          <p:nvSpPr>
            <p:cNvPr id="9" name="TextBox 8">
              <a:extLst>
                <a:ext uri="{FF2B5EF4-FFF2-40B4-BE49-F238E27FC236}">
                  <a16:creationId xmlns:a16="http://schemas.microsoft.com/office/drawing/2014/main" id="{D6835AAD-FCEF-BDC7-F086-B23367AE440C}"/>
                </a:ext>
              </a:extLst>
            </p:cNvPr>
            <p:cNvSpPr txBox="1"/>
            <p:nvPr/>
          </p:nvSpPr>
          <p:spPr>
            <a:xfrm>
              <a:off x="1428721" y="4974375"/>
              <a:ext cx="298480" cy="338554"/>
            </a:xfrm>
            <a:prstGeom prst="rect">
              <a:avLst/>
            </a:prstGeom>
            <a:noFill/>
          </p:spPr>
          <p:txBody>
            <a:bodyPr wrap="none" rtlCol="0">
              <a:spAutoFit/>
            </a:bodyPr>
            <a:lstStyle/>
            <a:p>
              <a:r>
                <a:rPr lang="en-US" sz="1600" b="1">
                  <a:solidFill>
                    <a:srgbClr val="FF0000"/>
                  </a:solidFill>
                </a:rPr>
                <a:t>1</a:t>
              </a:r>
            </a:p>
          </p:txBody>
        </p:sp>
        <p:sp>
          <p:nvSpPr>
            <p:cNvPr id="10" name="TextBox 9">
              <a:extLst>
                <a:ext uri="{FF2B5EF4-FFF2-40B4-BE49-F238E27FC236}">
                  <a16:creationId xmlns:a16="http://schemas.microsoft.com/office/drawing/2014/main" id="{16B17894-B0AD-E83D-671F-FB0C343990E3}"/>
                </a:ext>
              </a:extLst>
            </p:cNvPr>
            <p:cNvSpPr txBox="1"/>
            <p:nvPr/>
          </p:nvSpPr>
          <p:spPr>
            <a:xfrm>
              <a:off x="3995531" y="4910440"/>
              <a:ext cx="207582" cy="307777"/>
            </a:xfrm>
            <a:prstGeom prst="rect">
              <a:avLst/>
            </a:prstGeom>
            <a:noFill/>
          </p:spPr>
          <p:txBody>
            <a:bodyPr wrap="square" rtlCol="0">
              <a:spAutoFit/>
            </a:bodyPr>
            <a:lstStyle/>
            <a:p>
              <a:r>
                <a:rPr lang="en-US" sz="1400" b="1">
                  <a:solidFill>
                    <a:srgbClr val="FF0000"/>
                  </a:solidFill>
                </a:rPr>
                <a:t>2</a:t>
              </a:r>
            </a:p>
          </p:txBody>
        </p:sp>
        <p:sp>
          <p:nvSpPr>
            <p:cNvPr id="13" name="TextBox 12">
              <a:extLst>
                <a:ext uri="{FF2B5EF4-FFF2-40B4-BE49-F238E27FC236}">
                  <a16:creationId xmlns:a16="http://schemas.microsoft.com/office/drawing/2014/main" id="{B5FC01B6-BEA8-D130-8B1A-4CA173CB6208}"/>
                </a:ext>
              </a:extLst>
            </p:cNvPr>
            <p:cNvSpPr txBox="1"/>
            <p:nvPr/>
          </p:nvSpPr>
          <p:spPr>
            <a:xfrm>
              <a:off x="605639" y="5748004"/>
              <a:ext cx="207582" cy="307777"/>
            </a:xfrm>
            <a:prstGeom prst="rect">
              <a:avLst/>
            </a:prstGeom>
            <a:noFill/>
          </p:spPr>
          <p:txBody>
            <a:bodyPr wrap="square" rtlCol="0">
              <a:spAutoFit/>
            </a:bodyPr>
            <a:lstStyle/>
            <a:p>
              <a:r>
                <a:rPr lang="en-US" sz="1400" b="1">
                  <a:solidFill>
                    <a:srgbClr val="FF0000"/>
                  </a:solidFill>
                </a:rPr>
                <a:t>3</a:t>
              </a:r>
            </a:p>
          </p:txBody>
        </p:sp>
      </p:grpSp>
      <p:sp>
        <p:nvSpPr>
          <p:cNvPr id="16" name="TextBox 15">
            <a:extLst>
              <a:ext uri="{FF2B5EF4-FFF2-40B4-BE49-F238E27FC236}">
                <a16:creationId xmlns:a16="http://schemas.microsoft.com/office/drawing/2014/main" id="{A32DD521-1ED7-BAD1-B872-29AF896BF521}"/>
              </a:ext>
            </a:extLst>
          </p:cNvPr>
          <p:cNvSpPr txBox="1"/>
          <p:nvPr/>
        </p:nvSpPr>
        <p:spPr>
          <a:xfrm>
            <a:off x="6733559" y="2957128"/>
            <a:ext cx="5382241" cy="2862322"/>
          </a:xfrm>
          <a:prstGeom prst="rect">
            <a:avLst/>
          </a:prstGeom>
          <a:noFill/>
        </p:spPr>
        <p:txBody>
          <a:bodyPr wrap="square">
            <a:spAutoFit/>
          </a:bodyPr>
          <a:lstStyle/>
          <a:p>
            <a:pPr marL="285750" indent="-285750">
              <a:buFont typeface="Arial" panose="020B0604020202020204" pitchFamily="34" charset="0"/>
              <a:buChar char="•"/>
            </a:pPr>
            <a:r>
              <a:rPr lang="en-US"/>
              <a:t>Dealers who already have access to Channel 1, should enter their credentials after having clicked on </a:t>
            </a:r>
            <a:r>
              <a:rPr lang="en-US" b="1"/>
              <a:t>‘login</a:t>
            </a:r>
            <a:r>
              <a:rPr lang="en-US"/>
              <a:t>’. </a:t>
            </a:r>
            <a:r>
              <a:rPr lang="en-US">
                <a:solidFill>
                  <a:schemeClr val="accent2"/>
                </a:solidFill>
              </a:rPr>
              <a:t>[1]</a:t>
            </a:r>
          </a:p>
          <a:p>
            <a:endParaRPr lang="en-US">
              <a:solidFill>
                <a:schemeClr val="accent2"/>
              </a:solidFill>
            </a:endParaRPr>
          </a:p>
          <a:p>
            <a:pPr marL="285750" indent="-285750">
              <a:buFont typeface="Arial" panose="020B0604020202020204" pitchFamily="34" charset="0"/>
              <a:buChar char="•"/>
            </a:pPr>
            <a:r>
              <a:rPr lang="en-US"/>
              <a:t>Dealers who </a:t>
            </a:r>
            <a:r>
              <a:rPr lang="en-US" u="sng"/>
              <a:t>do not </a:t>
            </a:r>
            <a:r>
              <a:rPr lang="en-US"/>
              <a:t>have access to Channel 1, should click on </a:t>
            </a:r>
            <a:r>
              <a:rPr lang="en-US" b="1"/>
              <a:t>‘create account</a:t>
            </a:r>
            <a:r>
              <a:rPr lang="en-US"/>
              <a:t>’ and get account assigned. </a:t>
            </a:r>
            <a:r>
              <a:rPr lang="en-US">
                <a:solidFill>
                  <a:schemeClr val="accent2"/>
                </a:solidFill>
              </a:rPr>
              <a:t>[2] </a:t>
            </a:r>
          </a:p>
          <a:p>
            <a:endParaRPr lang="en-US">
              <a:solidFill>
                <a:schemeClr val="accent2"/>
              </a:solidFill>
            </a:endParaRPr>
          </a:p>
          <a:p>
            <a:pPr marL="285750" indent="-285750">
              <a:buFont typeface="Arial" panose="020B0604020202020204" pitchFamily="34" charset="0"/>
              <a:buChar char="•"/>
            </a:pPr>
            <a:r>
              <a:rPr lang="en-US"/>
              <a:t>Additional instructions on access requests are found by clicking the ‘Click Here’ button. </a:t>
            </a:r>
            <a:r>
              <a:rPr lang="en-US">
                <a:solidFill>
                  <a:schemeClr val="accent2"/>
                </a:solidFill>
              </a:rPr>
              <a:t>[3]</a:t>
            </a:r>
            <a:endParaRPr lang="en-US"/>
          </a:p>
        </p:txBody>
      </p:sp>
      <p:sp>
        <p:nvSpPr>
          <p:cNvPr id="4" name="Rectangle 3">
            <a:extLst>
              <a:ext uri="{FF2B5EF4-FFF2-40B4-BE49-F238E27FC236}">
                <a16:creationId xmlns:a16="http://schemas.microsoft.com/office/drawing/2014/main" id="{28BF98AF-FE08-F833-D678-54018DAD0FBB}"/>
              </a:ext>
            </a:extLst>
          </p:cNvPr>
          <p:cNvSpPr/>
          <p:nvPr/>
        </p:nvSpPr>
        <p:spPr>
          <a:xfrm>
            <a:off x="532876" y="5109471"/>
            <a:ext cx="781574" cy="307777"/>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6" name="Rectangle 5">
            <a:extLst>
              <a:ext uri="{FF2B5EF4-FFF2-40B4-BE49-F238E27FC236}">
                <a16:creationId xmlns:a16="http://schemas.microsoft.com/office/drawing/2014/main" id="{0FA693FD-1FEE-8E1C-F679-C87894EC1C27}"/>
              </a:ext>
            </a:extLst>
          </p:cNvPr>
          <p:cNvSpPr/>
          <p:nvPr/>
        </p:nvSpPr>
        <p:spPr>
          <a:xfrm>
            <a:off x="1419087" y="4392811"/>
            <a:ext cx="738833" cy="398250"/>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11" name="Rectangle 10">
            <a:extLst>
              <a:ext uri="{FF2B5EF4-FFF2-40B4-BE49-F238E27FC236}">
                <a16:creationId xmlns:a16="http://schemas.microsoft.com/office/drawing/2014/main" id="{95D2CD1F-B801-0F11-6E67-7FAB5F2EE1A1}"/>
              </a:ext>
            </a:extLst>
          </p:cNvPr>
          <p:cNvSpPr/>
          <p:nvPr/>
        </p:nvSpPr>
        <p:spPr>
          <a:xfrm>
            <a:off x="2488900" y="4372067"/>
            <a:ext cx="1198517" cy="384684"/>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Tree>
    <p:extLst>
      <p:ext uri="{BB962C8B-B14F-4D97-AF65-F5344CB8AC3E}">
        <p14:creationId xmlns:p14="http://schemas.microsoft.com/office/powerpoint/2010/main" val="5679135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590CC7BB-8468-E3FA-8477-C1F75DDA5EDF}"/>
              </a:ext>
            </a:extLst>
          </p:cNvPr>
          <p:cNvSpPr/>
          <p:nvPr/>
        </p:nvSpPr>
        <p:spPr>
          <a:xfrm>
            <a:off x="6257925" y="3467473"/>
            <a:ext cx="5524500" cy="288570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7" name="Picture 16">
            <a:extLst>
              <a:ext uri="{FF2B5EF4-FFF2-40B4-BE49-F238E27FC236}">
                <a16:creationId xmlns:a16="http://schemas.microsoft.com/office/drawing/2014/main" id="{DA33A498-8377-ED2A-99EF-916CA9DAE455}"/>
              </a:ext>
            </a:extLst>
          </p:cNvPr>
          <p:cNvPicPr>
            <a:picLocks noChangeAspect="1"/>
          </p:cNvPicPr>
          <p:nvPr/>
        </p:nvPicPr>
        <p:blipFill rotWithShape="1">
          <a:blip r:embed="rId4"/>
          <a:srcRect t="2368" r="21778" b="27802"/>
          <a:stretch/>
        </p:blipFill>
        <p:spPr>
          <a:xfrm>
            <a:off x="5838444" y="1227144"/>
            <a:ext cx="6196849" cy="1564352"/>
          </a:xfrm>
          <a:prstGeom prst="rect">
            <a:avLst/>
          </a:prstGeom>
        </p:spPr>
      </p:pic>
      <p:sp>
        <p:nvSpPr>
          <p:cNvPr id="2" name="Title 1">
            <a:extLst>
              <a:ext uri="{FF2B5EF4-FFF2-40B4-BE49-F238E27FC236}">
                <a16:creationId xmlns:a16="http://schemas.microsoft.com/office/drawing/2014/main" id="{444F68D2-D899-1664-774A-6D90458258A4}"/>
              </a:ext>
            </a:extLst>
          </p:cNvPr>
          <p:cNvSpPr>
            <a:spLocks noGrp="1"/>
          </p:cNvSpPr>
          <p:nvPr>
            <p:ph type="title"/>
          </p:nvPr>
        </p:nvSpPr>
        <p:spPr>
          <a:xfrm>
            <a:off x="479425" y="193723"/>
            <a:ext cx="9308651" cy="890587"/>
          </a:xfrm>
        </p:spPr>
        <p:txBody>
          <a:bodyPr>
            <a:normAutofit/>
          </a:bodyPr>
          <a:lstStyle/>
          <a:p>
            <a:r>
              <a:rPr lang="en-US" sz="4000"/>
              <a:t>Finding &amp; Managing my Leads</a:t>
            </a:r>
          </a:p>
        </p:txBody>
      </p:sp>
      <p:sp>
        <p:nvSpPr>
          <p:cNvPr id="9" name="TextBox 8">
            <a:extLst>
              <a:ext uri="{FF2B5EF4-FFF2-40B4-BE49-F238E27FC236}">
                <a16:creationId xmlns:a16="http://schemas.microsoft.com/office/drawing/2014/main" id="{CDD781D5-424C-B8E6-A3F1-884CBA18F829}"/>
              </a:ext>
            </a:extLst>
          </p:cNvPr>
          <p:cNvSpPr txBox="1"/>
          <p:nvPr/>
        </p:nvSpPr>
        <p:spPr>
          <a:xfrm>
            <a:off x="488359" y="1046794"/>
            <a:ext cx="5350046" cy="5355312"/>
          </a:xfrm>
          <a:prstGeom prst="rect">
            <a:avLst/>
          </a:prstGeom>
          <a:noFill/>
        </p:spPr>
        <p:txBody>
          <a:bodyPr wrap="square" rtlCol="0">
            <a:spAutoFit/>
          </a:bodyPr>
          <a:lstStyle/>
          <a:p>
            <a:pPr marL="285750" indent="-285750">
              <a:buFont typeface="Wingdings" panose="05000000000000000000" pitchFamily="2" charset="2"/>
              <a:buChar char="§"/>
            </a:pPr>
            <a:r>
              <a:rPr lang="en-US"/>
              <a:t>Dealers are responsible for reviewing and managing the leads assigned to them. In order to do this the following steps should be followed:</a:t>
            </a:r>
          </a:p>
          <a:p>
            <a:pPr marL="742950" lvl="1" indent="-285750">
              <a:buFont typeface="Arial" panose="020B0604020202020204" pitchFamily="34" charset="0"/>
              <a:buChar char="•"/>
            </a:pPr>
            <a:r>
              <a:rPr lang="en-US"/>
              <a:t>Log into the Channel 1 Dealer Portal as per the previous instructions</a:t>
            </a:r>
          </a:p>
          <a:p>
            <a:pPr marL="742950" lvl="1" indent="-285750">
              <a:buFont typeface="Arial" panose="020B0604020202020204" pitchFamily="34" charset="0"/>
              <a:buChar char="•"/>
            </a:pPr>
            <a:r>
              <a:rPr lang="en-US"/>
              <a:t>On the home page click on ‘</a:t>
            </a:r>
            <a:r>
              <a:rPr lang="en-US" b="1"/>
              <a:t>Products and Sales</a:t>
            </a:r>
            <a:r>
              <a:rPr lang="en-US"/>
              <a:t>’ tab </a:t>
            </a:r>
            <a:r>
              <a:rPr lang="en-US">
                <a:solidFill>
                  <a:srgbClr val="00B0F0"/>
                </a:solidFill>
              </a:rPr>
              <a:t>[1]</a:t>
            </a:r>
            <a:endParaRPr lang="en-US"/>
          </a:p>
          <a:p>
            <a:pPr marL="742950" lvl="1" indent="-285750">
              <a:buFont typeface="Arial" panose="020B0604020202020204" pitchFamily="34" charset="0"/>
              <a:buChar char="•"/>
            </a:pPr>
            <a:r>
              <a:rPr lang="en-US"/>
              <a:t>Then click ‘</a:t>
            </a:r>
            <a:r>
              <a:rPr lang="en-US" b="1"/>
              <a:t>Leads, quotes and orders</a:t>
            </a:r>
            <a:r>
              <a:rPr lang="en-US"/>
              <a:t>’ </a:t>
            </a:r>
            <a:r>
              <a:rPr lang="en-US">
                <a:solidFill>
                  <a:srgbClr val="00B0F0"/>
                </a:solidFill>
              </a:rPr>
              <a:t>[2] </a:t>
            </a:r>
            <a:endParaRPr lang="en-US"/>
          </a:p>
          <a:p>
            <a:pPr marL="742950" lvl="1" indent="-285750">
              <a:buFont typeface="Arial" panose="020B0604020202020204" pitchFamily="34" charset="0"/>
              <a:buChar char="•"/>
            </a:pPr>
            <a:r>
              <a:rPr lang="en-US"/>
              <a:t>Once on the ‘Leads, Quotes, and Orders’ page click ‘</a:t>
            </a:r>
            <a:r>
              <a:rPr lang="en-US" b="1"/>
              <a:t>Managing Leads</a:t>
            </a:r>
            <a:r>
              <a:rPr lang="en-US"/>
              <a:t>’</a:t>
            </a:r>
            <a:r>
              <a:rPr lang="en-US">
                <a:solidFill>
                  <a:srgbClr val="00B0F0"/>
                </a:solidFill>
              </a:rPr>
              <a:t>[3] </a:t>
            </a:r>
            <a:r>
              <a:rPr lang="en-US"/>
              <a:t>which will direct the user to the Salesforce platform.</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Please note, that if you do not have access to Salesforce yet, clicking on “Manage Leads” will bring you to a login credentials screen.  If this happens, contact your AE with your Channel 1 username to being the setup process for gaining access to Salesforce.</a:t>
            </a:r>
          </a:p>
        </p:txBody>
      </p:sp>
      <p:sp>
        <p:nvSpPr>
          <p:cNvPr id="11" name="Rectangle 10">
            <a:extLst>
              <a:ext uri="{FF2B5EF4-FFF2-40B4-BE49-F238E27FC236}">
                <a16:creationId xmlns:a16="http://schemas.microsoft.com/office/drawing/2014/main" id="{A10FAF93-1DBB-3FB7-2BDB-A92DC8154EAF}"/>
              </a:ext>
            </a:extLst>
          </p:cNvPr>
          <p:cNvSpPr/>
          <p:nvPr/>
        </p:nvSpPr>
        <p:spPr>
          <a:xfrm>
            <a:off x="10668792" y="1249983"/>
            <a:ext cx="910563" cy="291044"/>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12" name="Rectangle 11">
            <a:extLst>
              <a:ext uri="{FF2B5EF4-FFF2-40B4-BE49-F238E27FC236}">
                <a16:creationId xmlns:a16="http://schemas.microsoft.com/office/drawing/2014/main" id="{306F6712-E191-9CE8-A843-A345B5FCC47F}"/>
              </a:ext>
            </a:extLst>
          </p:cNvPr>
          <p:cNvSpPr/>
          <p:nvPr/>
        </p:nvSpPr>
        <p:spPr>
          <a:xfrm>
            <a:off x="10692085" y="1890935"/>
            <a:ext cx="1153799" cy="22405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5" name="TextBox 4">
            <a:extLst>
              <a:ext uri="{FF2B5EF4-FFF2-40B4-BE49-F238E27FC236}">
                <a16:creationId xmlns:a16="http://schemas.microsoft.com/office/drawing/2014/main" id="{77EA5429-9790-A19D-84FB-A66919AE782E}"/>
              </a:ext>
            </a:extLst>
          </p:cNvPr>
          <p:cNvSpPr txBox="1"/>
          <p:nvPr/>
        </p:nvSpPr>
        <p:spPr>
          <a:xfrm>
            <a:off x="11306175" y="9057"/>
            <a:ext cx="885825" cy="369332"/>
          </a:xfrm>
          <a:prstGeom prst="rect">
            <a:avLst/>
          </a:prstGeom>
          <a:solidFill>
            <a:schemeClr val="accent3">
              <a:lumMod val="20000"/>
              <a:lumOff val="80000"/>
            </a:schemeClr>
          </a:solidFill>
        </p:spPr>
        <p:txBody>
          <a:bodyPr wrap="square" rtlCol="0">
            <a:spAutoFit/>
          </a:bodyPr>
          <a:lstStyle/>
          <a:p>
            <a:r>
              <a:rPr lang="en-US"/>
              <a:t>Dealer</a:t>
            </a:r>
          </a:p>
        </p:txBody>
      </p:sp>
      <p:sp>
        <p:nvSpPr>
          <p:cNvPr id="3" name="TextBox 2">
            <a:extLst>
              <a:ext uri="{FF2B5EF4-FFF2-40B4-BE49-F238E27FC236}">
                <a16:creationId xmlns:a16="http://schemas.microsoft.com/office/drawing/2014/main" id="{855ED09F-D52E-E173-BECA-E96144F0F3EA}"/>
              </a:ext>
            </a:extLst>
          </p:cNvPr>
          <p:cNvSpPr txBox="1"/>
          <p:nvPr/>
        </p:nvSpPr>
        <p:spPr>
          <a:xfrm>
            <a:off x="10668792" y="937172"/>
            <a:ext cx="207582" cy="307777"/>
          </a:xfrm>
          <a:prstGeom prst="rect">
            <a:avLst/>
          </a:prstGeom>
          <a:noFill/>
        </p:spPr>
        <p:txBody>
          <a:bodyPr wrap="square" rtlCol="0">
            <a:spAutoFit/>
          </a:bodyPr>
          <a:lstStyle/>
          <a:p>
            <a:pPr algn="ctr"/>
            <a:r>
              <a:rPr lang="en-US" sz="1400" b="1">
                <a:solidFill>
                  <a:srgbClr val="00B0F0"/>
                </a:solidFill>
              </a:rPr>
              <a:t>1</a:t>
            </a:r>
          </a:p>
        </p:txBody>
      </p:sp>
      <p:sp>
        <p:nvSpPr>
          <p:cNvPr id="7" name="TextBox 6">
            <a:extLst>
              <a:ext uri="{FF2B5EF4-FFF2-40B4-BE49-F238E27FC236}">
                <a16:creationId xmlns:a16="http://schemas.microsoft.com/office/drawing/2014/main" id="{26B9993F-6C63-DA26-A974-C3073C125FAD}"/>
              </a:ext>
            </a:extLst>
          </p:cNvPr>
          <p:cNvSpPr txBox="1"/>
          <p:nvPr/>
        </p:nvSpPr>
        <p:spPr>
          <a:xfrm>
            <a:off x="10398885" y="1849075"/>
            <a:ext cx="207582" cy="307777"/>
          </a:xfrm>
          <a:prstGeom prst="rect">
            <a:avLst/>
          </a:prstGeom>
          <a:noFill/>
        </p:spPr>
        <p:txBody>
          <a:bodyPr wrap="square" rtlCol="0">
            <a:spAutoFit/>
          </a:bodyPr>
          <a:lstStyle/>
          <a:p>
            <a:pPr algn="ctr"/>
            <a:r>
              <a:rPr lang="en-US" sz="1400" b="1">
                <a:solidFill>
                  <a:srgbClr val="00B0F0"/>
                </a:solidFill>
              </a:rPr>
              <a:t>2</a:t>
            </a:r>
          </a:p>
        </p:txBody>
      </p:sp>
      <p:pic>
        <p:nvPicPr>
          <p:cNvPr id="19" name="Picture 18">
            <a:extLst>
              <a:ext uri="{FF2B5EF4-FFF2-40B4-BE49-F238E27FC236}">
                <a16:creationId xmlns:a16="http://schemas.microsoft.com/office/drawing/2014/main" id="{6616ACD5-70E0-537E-4B28-EB7D8F368C14}"/>
              </a:ext>
            </a:extLst>
          </p:cNvPr>
          <p:cNvPicPr>
            <a:picLocks noChangeAspect="1"/>
          </p:cNvPicPr>
          <p:nvPr/>
        </p:nvPicPr>
        <p:blipFill rotWithShape="1">
          <a:blip r:embed="rId5"/>
          <a:srcRect l="-1" r="27094" b="13800"/>
          <a:stretch/>
        </p:blipFill>
        <p:spPr>
          <a:xfrm>
            <a:off x="6294342" y="3775010"/>
            <a:ext cx="5421408" cy="2145817"/>
          </a:xfrm>
          <a:prstGeom prst="rect">
            <a:avLst/>
          </a:prstGeom>
        </p:spPr>
      </p:pic>
      <p:sp>
        <p:nvSpPr>
          <p:cNvPr id="16" name="TextBox 15">
            <a:extLst>
              <a:ext uri="{FF2B5EF4-FFF2-40B4-BE49-F238E27FC236}">
                <a16:creationId xmlns:a16="http://schemas.microsoft.com/office/drawing/2014/main" id="{39B57A02-32B3-9F53-87D1-2C0AAB22FE61}"/>
              </a:ext>
            </a:extLst>
          </p:cNvPr>
          <p:cNvSpPr txBox="1"/>
          <p:nvPr/>
        </p:nvSpPr>
        <p:spPr>
          <a:xfrm>
            <a:off x="7904756" y="5153806"/>
            <a:ext cx="207582" cy="307777"/>
          </a:xfrm>
          <a:prstGeom prst="rect">
            <a:avLst/>
          </a:prstGeom>
          <a:noFill/>
        </p:spPr>
        <p:txBody>
          <a:bodyPr wrap="square" rtlCol="0">
            <a:spAutoFit/>
          </a:bodyPr>
          <a:lstStyle/>
          <a:p>
            <a:pPr algn="ctr"/>
            <a:r>
              <a:rPr lang="en-US" sz="1400" b="1">
                <a:solidFill>
                  <a:srgbClr val="00B0F0"/>
                </a:solidFill>
              </a:rPr>
              <a:t>3</a:t>
            </a:r>
          </a:p>
        </p:txBody>
      </p:sp>
      <p:sp>
        <p:nvSpPr>
          <p:cNvPr id="14" name="Rectangle 13">
            <a:extLst>
              <a:ext uri="{FF2B5EF4-FFF2-40B4-BE49-F238E27FC236}">
                <a16:creationId xmlns:a16="http://schemas.microsoft.com/office/drawing/2014/main" id="{E18B2235-D2D0-0080-8CF1-36D8416E9EA5}"/>
              </a:ext>
            </a:extLst>
          </p:cNvPr>
          <p:cNvSpPr/>
          <p:nvPr/>
        </p:nvSpPr>
        <p:spPr>
          <a:xfrm>
            <a:off x="8130546" y="5195666"/>
            <a:ext cx="1153799" cy="224058"/>
          </a:xfrm>
          <a:prstGeom prst="rect">
            <a:avLst/>
          </a:prstGeom>
          <a:noFill/>
          <a:ln w="28575">
            <a:solidFill>
              <a:srgbClr val="00B0F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23444442"/>
      </p:ext>
    </p:extLst>
  </p:cSld>
  <p:clrMapOvr>
    <a:masterClrMapping/>
  </p:clrMapOvr>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F8692-67C0-BEBF-8422-ACD0A6183D64}"/>
              </a:ext>
            </a:extLst>
          </p:cNvPr>
          <p:cNvSpPr>
            <a:spLocks noGrp="1"/>
          </p:cNvSpPr>
          <p:nvPr>
            <p:ph type="title"/>
          </p:nvPr>
        </p:nvSpPr>
        <p:spPr>
          <a:xfrm>
            <a:off x="479425" y="184666"/>
            <a:ext cx="9308651" cy="890587"/>
          </a:xfrm>
        </p:spPr>
        <p:txBody>
          <a:bodyPr>
            <a:normAutofit/>
          </a:bodyPr>
          <a:lstStyle/>
          <a:p>
            <a:r>
              <a:rPr lang="en-US" sz="4000"/>
              <a:t>Salesforce Home Page</a:t>
            </a:r>
          </a:p>
        </p:txBody>
      </p:sp>
      <p:sp>
        <p:nvSpPr>
          <p:cNvPr id="8" name="Content Placeholder 7">
            <a:extLst>
              <a:ext uri="{FF2B5EF4-FFF2-40B4-BE49-F238E27FC236}">
                <a16:creationId xmlns:a16="http://schemas.microsoft.com/office/drawing/2014/main" id="{341BA425-470D-9AFF-FD12-D3E828C9E5E6}"/>
              </a:ext>
            </a:extLst>
          </p:cNvPr>
          <p:cNvSpPr>
            <a:spLocks noGrp="1"/>
          </p:cNvSpPr>
          <p:nvPr>
            <p:ph idx="1"/>
          </p:nvPr>
        </p:nvSpPr>
        <p:spPr>
          <a:xfrm>
            <a:off x="479425" y="1075253"/>
            <a:ext cx="10621097" cy="4455488"/>
          </a:xfrm>
        </p:spPr>
        <p:txBody>
          <a:bodyPr/>
          <a:lstStyle/>
          <a:p>
            <a:pPr>
              <a:buFont typeface="Wingdings" panose="05000000000000000000" pitchFamily="2" charset="2"/>
              <a:buChar char="§"/>
            </a:pPr>
            <a:r>
              <a:rPr lang="en-US"/>
              <a:t>Once your Salesforce account is established you do not need to access it through Channel 1, you can go direct to Salesforce, although you still can access it through Channel 1 if you choose.</a:t>
            </a:r>
          </a:p>
          <a:p>
            <a:pPr>
              <a:buFont typeface="Wingdings" panose="05000000000000000000" pitchFamily="2" charset="2"/>
              <a:buChar char="§"/>
            </a:pPr>
            <a:r>
              <a:rPr lang="en-US"/>
              <a:t>The Salesforce application is available on a phone, tablet and laptop however it requires internet connection. </a:t>
            </a:r>
          </a:p>
          <a:p>
            <a:pPr>
              <a:buFont typeface="Wingdings" panose="05000000000000000000" pitchFamily="2" charset="2"/>
              <a:buChar char="§"/>
            </a:pPr>
            <a:r>
              <a:rPr lang="en-US"/>
              <a:t>The navigation bar shown in blue encompasses multiple tabs including data about leads:</a:t>
            </a:r>
          </a:p>
          <a:p>
            <a:pPr lvl="1"/>
            <a:r>
              <a:rPr lang="en-US" b="1"/>
              <a:t>Home</a:t>
            </a:r>
            <a:r>
              <a:rPr lang="en-US"/>
              <a:t>: a Dealer can see a snapshot of new leads, accepted leads, contacted leads and some metrics. </a:t>
            </a:r>
          </a:p>
          <a:p>
            <a:pPr lvl="1"/>
            <a:r>
              <a:rPr lang="en-US" b="1"/>
              <a:t>Lead</a:t>
            </a:r>
            <a:r>
              <a:rPr lang="en-US"/>
              <a:t>: Prospective Customers are listed here.</a:t>
            </a:r>
          </a:p>
          <a:p>
            <a:pPr lvl="1"/>
            <a:r>
              <a:rPr lang="en-US" b="1"/>
              <a:t>Reports</a:t>
            </a:r>
            <a:r>
              <a:rPr lang="en-US"/>
              <a:t>: A set of Records that meets certain criteria, displayed in an organized format.</a:t>
            </a:r>
          </a:p>
          <a:p>
            <a:pPr lvl="1"/>
            <a:r>
              <a:rPr lang="en-US" b="1"/>
              <a:t>Dashboards</a:t>
            </a:r>
            <a:r>
              <a:rPr lang="en-US"/>
              <a:t>: A visual representation of the data within a source report.</a:t>
            </a:r>
          </a:p>
        </p:txBody>
      </p:sp>
      <p:sp>
        <p:nvSpPr>
          <p:cNvPr id="3" name="TextBox 2">
            <a:extLst>
              <a:ext uri="{FF2B5EF4-FFF2-40B4-BE49-F238E27FC236}">
                <a16:creationId xmlns:a16="http://schemas.microsoft.com/office/drawing/2014/main" id="{FFAF8AB7-98D0-0830-6B6C-3828A30F14F3}"/>
              </a:ext>
            </a:extLst>
          </p:cNvPr>
          <p:cNvSpPr txBox="1"/>
          <p:nvPr/>
        </p:nvSpPr>
        <p:spPr>
          <a:xfrm>
            <a:off x="11182350" y="0"/>
            <a:ext cx="1009650" cy="369332"/>
          </a:xfrm>
          <a:prstGeom prst="rect">
            <a:avLst/>
          </a:prstGeom>
          <a:solidFill>
            <a:schemeClr val="accent3">
              <a:lumMod val="20000"/>
              <a:lumOff val="80000"/>
            </a:schemeClr>
          </a:solidFill>
        </p:spPr>
        <p:txBody>
          <a:bodyPr wrap="square" rtlCol="0">
            <a:spAutoFit/>
          </a:bodyPr>
          <a:lstStyle/>
          <a:p>
            <a:r>
              <a:rPr lang="en-US"/>
              <a:t>Dealer</a:t>
            </a:r>
          </a:p>
        </p:txBody>
      </p:sp>
      <p:pic>
        <p:nvPicPr>
          <p:cNvPr id="5" name="Content Placeholder 3">
            <a:extLst>
              <a:ext uri="{FF2B5EF4-FFF2-40B4-BE49-F238E27FC236}">
                <a16:creationId xmlns:a16="http://schemas.microsoft.com/office/drawing/2014/main" id="{2E1FA0A4-B70C-079B-BD3A-02446ECCCAF4}"/>
              </a:ext>
            </a:extLst>
          </p:cNvPr>
          <p:cNvPicPr>
            <a:picLocks noChangeAspect="1"/>
          </p:cNvPicPr>
          <p:nvPr/>
        </p:nvPicPr>
        <p:blipFill rotWithShape="1">
          <a:blip r:embed="rId4"/>
          <a:srcRect r="2724" b="73727"/>
          <a:stretch/>
        </p:blipFill>
        <p:spPr>
          <a:xfrm>
            <a:off x="723177" y="4324350"/>
            <a:ext cx="9747972" cy="1847850"/>
          </a:xfrm>
          <a:prstGeom prst="rect">
            <a:avLst/>
          </a:prstGeom>
        </p:spPr>
      </p:pic>
      <p:sp>
        <p:nvSpPr>
          <p:cNvPr id="9" name="TextBox 8">
            <a:extLst>
              <a:ext uri="{FF2B5EF4-FFF2-40B4-BE49-F238E27FC236}">
                <a16:creationId xmlns:a16="http://schemas.microsoft.com/office/drawing/2014/main" id="{2FDD342C-21D9-F58D-5D01-1B7D093BB5EF}"/>
              </a:ext>
            </a:extLst>
          </p:cNvPr>
          <p:cNvSpPr txBox="1"/>
          <p:nvPr/>
        </p:nvSpPr>
        <p:spPr>
          <a:xfrm>
            <a:off x="581024" y="4723871"/>
            <a:ext cx="10032277" cy="392751"/>
          </a:xfrm>
          <a:prstGeom prst="rect">
            <a:avLst/>
          </a:prstGeom>
          <a:noFill/>
          <a:ln w="38100">
            <a:solidFill>
              <a:schemeClr val="accent3">
                <a:lumMod val="60000"/>
                <a:lumOff val="40000"/>
              </a:schemeClr>
            </a:solidFill>
          </a:ln>
        </p:spPr>
        <p:txBody>
          <a:bodyPr wrap="square">
            <a:spAutoFit/>
          </a:bodyPr>
          <a:lstStyle/>
          <a:p>
            <a:endParaRPr lang="en-US" sz="1200"/>
          </a:p>
        </p:txBody>
      </p:sp>
      <p:sp>
        <p:nvSpPr>
          <p:cNvPr id="12" name="TextBox 11">
            <a:extLst>
              <a:ext uri="{FF2B5EF4-FFF2-40B4-BE49-F238E27FC236}">
                <a16:creationId xmlns:a16="http://schemas.microsoft.com/office/drawing/2014/main" id="{FDD53756-403F-8A76-4891-FF0A14A4836B}"/>
              </a:ext>
            </a:extLst>
          </p:cNvPr>
          <p:cNvSpPr txBox="1"/>
          <p:nvPr/>
        </p:nvSpPr>
        <p:spPr>
          <a:xfrm>
            <a:off x="9788075" y="3955018"/>
            <a:ext cx="1822899" cy="369332"/>
          </a:xfrm>
          <a:prstGeom prst="rect">
            <a:avLst/>
          </a:prstGeom>
          <a:noFill/>
        </p:spPr>
        <p:txBody>
          <a:bodyPr wrap="square">
            <a:spAutoFit/>
          </a:bodyPr>
          <a:lstStyle/>
          <a:p>
            <a:r>
              <a:rPr lang="en-US">
                <a:highlight>
                  <a:srgbClr val="00FFFF"/>
                </a:highlight>
              </a:rPr>
              <a:t>Navigation Bar </a:t>
            </a:r>
          </a:p>
        </p:txBody>
      </p:sp>
    </p:spTree>
    <p:extLst>
      <p:ext uri="{BB962C8B-B14F-4D97-AF65-F5344CB8AC3E}">
        <p14:creationId xmlns:p14="http://schemas.microsoft.com/office/powerpoint/2010/main" val="4246896535"/>
      </p:ext>
    </p:extLst>
  </p:cSld>
  <p:clrMapOvr>
    <a:masterClrMapping/>
  </p:clrMapOvr>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CD2FB2-EA03-7E89-289D-02BBB8F62AB3}"/>
              </a:ext>
            </a:extLst>
          </p:cNvPr>
          <p:cNvSpPr>
            <a:spLocks noGrp="1"/>
          </p:cNvSpPr>
          <p:nvPr>
            <p:ph type="title"/>
          </p:nvPr>
        </p:nvSpPr>
        <p:spPr>
          <a:xfrm>
            <a:off x="1329570" y="2538413"/>
            <a:ext cx="9308651" cy="890587"/>
          </a:xfrm>
        </p:spPr>
        <p:txBody>
          <a:bodyPr/>
          <a:lstStyle/>
          <a:p>
            <a:r>
              <a:rPr lang="en-US"/>
              <a:t>What is changing, and why?</a:t>
            </a:r>
          </a:p>
        </p:txBody>
      </p:sp>
      <p:pic>
        <p:nvPicPr>
          <p:cNvPr id="6" name="Picture 5">
            <a:extLst>
              <a:ext uri="{FF2B5EF4-FFF2-40B4-BE49-F238E27FC236}">
                <a16:creationId xmlns:a16="http://schemas.microsoft.com/office/drawing/2014/main" id="{01780A33-32BD-3744-2586-14B03BA20C0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814768" y="2711658"/>
            <a:ext cx="2047110" cy="1434683"/>
          </a:xfrm>
          <a:prstGeom prst="rect">
            <a:avLst/>
          </a:prstGeom>
        </p:spPr>
      </p:pic>
    </p:spTree>
    <p:extLst>
      <p:ext uri="{BB962C8B-B14F-4D97-AF65-F5344CB8AC3E}">
        <p14:creationId xmlns:p14="http://schemas.microsoft.com/office/powerpoint/2010/main" val="172834959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811BBF-BC99-27EF-63B3-09E41B25F8B0}"/>
              </a:ext>
            </a:extLst>
          </p:cNvPr>
          <p:cNvSpPr>
            <a:spLocks noGrp="1"/>
          </p:cNvSpPr>
          <p:nvPr>
            <p:ph type="title"/>
          </p:nvPr>
        </p:nvSpPr>
        <p:spPr>
          <a:xfrm>
            <a:off x="479425" y="192356"/>
            <a:ext cx="9308651" cy="890587"/>
          </a:xfrm>
        </p:spPr>
        <p:txBody>
          <a:bodyPr>
            <a:normAutofit/>
          </a:bodyPr>
          <a:lstStyle/>
          <a:p>
            <a:r>
              <a:rPr lang="en-US" sz="4000"/>
              <a:t>Dealer Lead Assignment </a:t>
            </a:r>
          </a:p>
        </p:txBody>
      </p:sp>
      <p:sp>
        <p:nvSpPr>
          <p:cNvPr id="17" name="TextBox 16">
            <a:extLst>
              <a:ext uri="{FF2B5EF4-FFF2-40B4-BE49-F238E27FC236}">
                <a16:creationId xmlns:a16="http://schemas.microsoft.com/office/drawing/2014/main" id="{515DFEDD-82BA-4E33-F9D3-14AA0ECAE8EF}"/>
              </a:ext>
            </a:extLst>
          </p:cNvPr>
          <p:cNvSpPr txBox="1"/>
          <p:nvPr/>
        </p:nvSpPr>
        <p:spPr>
          <a:xfrm>
            <a:off x="11301274" y="0"/>
            <a:ext cx="890726" cy="369332"/>
          </a:xfrm>
          <a:prstGeom prst="rect">
            <a:avLst/>
          </a:prstGeom>
          <a:solidFill>
            <a:schemeClr val="accent3">
              <a:lumMod val="20000"/>
              <a:lumOff val="80000"/>
            </a:schemeClr>
          </a:solidFill>
        </p:spPr>
        <p:txBody>
          <a:bodyPr wrap="square" rtlCol="0">
            <a:spAutoFit/>
          </a:bodyPr>
          <a:lstStyle/>
          <a:p>
            <a:r>
              <a:rPr lang="en-US"/>
              <a:t>Dealer</a:t>
            </a:r>
          </a:p>
        </p:txBody>
      </p:sp>
      <p:pic>
        <p:nvPicPr>
          <p:cNvPr id="19" name="Picture 18">
            <a:extLst>
              <a:ext uri="{FF2B5EF4-FFF2-40B4-BE49-F238E27FC236}">
                <a16:creationId xmlns:a16="http://schemas.microsoft.com/office/drawing/2014/main" id="{6086941B-55B1-4FF7-890D-AA0E52C50980}"/>
              </a:ext>
            </a:extLst>
          </p:cNvPr>
          <p:cNvPicPr>
            <a:picLocks noChangeAspect="1"/>
          </p:cNvPicPr>
          <p:nvPr/>
        </p:nvPicPr>
        <p:blipFill>
          <a:blip r:embed="rId3"/>
          <a:stretch>
            <a:fillRect/>
          </a:stretch>
        </p:blipFill>
        <p:spPr>
          <a:xfrm>
            <a:off x="6631916" y="1127429"/>
            <a:ext cx="5270216" cy="2427311"/>
          </a:xfrm>
          <a:prstGeom prst="rect">
            <a:avLst/>
          </a:prstGeom>
          <a:ln w="19050">
            <a:solidFill>
              <a:schemeClr val="tx2"/>
            </a:solidFill>
          </a:ln>
        </p:spPr>
      </p:pic>
      <p:pic>
        <p:nvPicPr>
          <p:cNvPr id="21" name="Picture 20">
            <a:extLst>
              <a:ext uri="{FF2B5EF4-FFF2-40B4-BE49-F238E27FC236}">
                <a16:creationId xmlns:a16="http://schemas.microsoft.com/office/drawing/2014/main" id="{4244C099-E4B5-96F5-1F8E-1B8B59B1C85D}"/>
              </a:ext>
            </a:extLst>
          </p:cNvPr>
          <p:cNvPicPr>
            <a:picLocks noChangeAspect="1"/>
          </p:cNvPicPr>
          <p:nvPr/>
        </p:nvPicPr>
        <p:blipFill rotWithShape="1">
          <a:blip r:embed="rId4"/>
          <a:srcRect b="39798"/>
          <a:stretch/>
        </p:blipFill>
        <p:spPr>
          <a:xfrm>
            <a:off x="7147221" y="4129171"/>
            <a:ext cx="4239606" cy="2053177"/>
          </a:xfrm>
          <a:prstGeom prst="rect">
            <a:avLst/>
          </a:prstGeom>
          <a:ln w="19050">
            <a:solidFill>
              <a:schemeClr val="tx1"/>
            </a:solidFill>
          </a:ln>
        </p:spPr>
      </p:pic>
      <p:sp>
        <p:nvSpPr>
          <p:cNvPr id="6" name="TextBox 5">
            <a:extLst>
              <a:ext uri="{FF2B5EF4-FFF2-40B4-BE49-F238E27FC236}">
                <a16:creationId xmlns:a16="http://schemas.microsoft.com/office/drawing/2014/main" id="{1DD75ED3-FE15-42AE-E378-0E03E5DA050A}"/>
              </a:ext>
            </a:extLst>
          </p:cNvPr>
          <p:cNvSpPr txBox="1"/>
          <p:nvPr/>
        </p:nvSpPr>
        <p:spPr>
          <a:xfrm>
            <a:off x="488950" y="1475230"/>
            <a:ext cx="5511800" cy="4247317"/>
          </a:xfrm>
          <a:prstGeom prst="rect">
            <a:avLst/>
          </a:prstGeom>
          <a:noFill/>
        </p:spPr>
        <p:txBody>
          <a:bodyPr wrap="square">
            <a:spAutoFit/>
          </a:bodyPr>
          <a:lstStyle/>
          <a:p>
            <a:pPr marL="285750" indent="-285750">
              <a:buFont typeface="Wingdings" panose="05000000000000000000" pitchFamily="2" charset="2"/>
              <a:buChar char="§"/>
            </a:pPr>
            <a:r>
              <a:rPr lang="en-US"/>
              <a:t>As leads come into to the system, they will be automatically assigned to the dealership based on proximity. The leads ZIP codes will be matched with the dealership’s zip codes.</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Once assigned, the dealer will automatically receive an email with a link to the lead.</a:t>
            </a:r>
          </a:p>
          <a:p>
            <a:pPr marL="285750" indent="-285750">
              <a:buFont typeface="Wingdings" panose="05000000000000000000" pitchFamily="2" charset="2"/>
              <a:buChar char="§"/>
            </a:pPr>
            <a:endParaRPr lang="en-US"/>
          </a:p>
          <a:p>
            <a:pPr marL="285750" indent="-285750">
              <a:buFont typeface="Wingdings" panose="05000000000000000000" pitchFamily="2" charset="2"/>
              <a:buChar char="§"/>
            </a:pPr>
            <a:r>
              <a:rPr lang="en-US"/>
              <a:t>Clicking the link, the individual will be taken to the Lead profile on Salesforce and will then have up to </a:t>
            </a:r>
            <a:r>
              <a:rPr lang="en-US" b="1"/>
              <a:t>2 business days</a:t>
            </a:r>
            <a:r>
              <a:rPr lang="en-US"/>
              <a:t> to review and accept or reject the lead.</a:t>
            </a:r>
          </a:p>
          <a:p>
            <a:pPr marL="742950" lvl="1" indent="-285750">
              <a:buFont typeface="Wingdings" panose="05000000000000000000" pitchFamily="2" charset="2"/>
              <a:buChar char="§"/>
            </a:pPr>
            <a:r>
              <a:rPr lang="en-US"/>
              <a:t>Not actioning the lead within 2 business days will automatically cause the lead to be reassigned.</a:t>
            </a:r>
          </a:p>
        </p:txBody>
      </p:sp>
      <p:sp>
        <p:nvSpPr>
          <p:cNvPr id="7" name="TextBox 6">
            <a:extLst>
              <a:ext uri="{FF2B5EF4-FFF2-40B4-BE49-F238E27FC236}">
                <a16:creationId xmlns:a16="http://schemas.microsoft.com/office/drawing/2014/main" id="{5957FFFB-8F7E-4083-2F50-CB41BE766463}"/>
              </a:ext>
            </a:extLst>
          </p:cNvPr>
          <p:cNvSpPr txBox="1"/>
          <p:nvPr/>
        </p:nvSpPr>
        <p:spPr>
          <a:xfrm>
            <a:off x="8220075" y="3599226"/>
            <a:ext cx="2133600" cy="307777"/>
          </a:xfrm>
          <a:prstGeom prst="rect">
            <a:avLst/>
          </a:prstGeom>
          <a:solidFill>
            <a:srgbClr val="FFFF00"/>
          </a:solidFill>
        </p:spPr>
        <p:txBody>
          <a:bodyPr wrap="square" rtlCol="0">
            <a:spAutoFit/>
          </a:bodyPr>
          <a:lstStyle/>
          <a:p>
            <a:pPr algn="ctr"/>
            <a:r>
              <a:rPr lang="en-GB" sz="1400"/>
              <a:t>Lead assignment email</a:t>
            </a:r>
          </a:p>
        </p:txBody>
      </p:sp>
      <p:sp>
        <p:nvSpPr>
          <p:cNvPr id="8" name="TextBox 7">
            <a:extLst>
              <a:ext uri="{FF2B5EF4-FFF2-40B4-BE49-F238E27FC236}">
                <a16:creationId xmlns:a16="http://schemas.microsoft.com/office/drawing/2014/main" id="{CBBA099E-5D8E-21F8-E6FA-E8F48E3D3794}"/>
              </a:ext>
            </a:extLst>
          </p:cNvPr>
          <p:cNvSpPr txBox="1"/>
          <p:nvPr/>
        </p:nvSpPr>
        <p:spPr>
          <a:xfrm>
            <a:off x="8820150" y="6250627"/>
            <a:ext cx="1219200" cy="307777"/>
          </a:xfrm>
          <a:prstGeom prst="rect">
            <a:avLst/>
          </a:prstGeom>
          <a:solidFill>
            <a:srgbClr val="FFFF00"/>
          </a:solidFill>
        </p:spPr>
        <p:txBody>
          <a:bodyPr wrap="square" rtlCol="0">
            <a:spAutoFit/>
          </a:bodyPr>
          <a:lstStyle/>
          <a:p>
            <a:pPr algn="ctr"/>
            <a:r>
              <a:rPr lang="en-GB" sz="1400"/>
              <a:t>Lead profile</a:t>
            </a:r>
          </a:p>
        </p:txBody>
      </p:sp>
    </p:spTree>
    <p:extLst>
      <p:ext uri="{BB962C8B-B14F-4D97-AF65-F5344CB8AC3E}">
        <p14:creationId xmlns:p14="http://schemas.microsoft.com/office/powerpoint/2010/main" val="410080928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D49D5A-7436-4CC0-9F19-DF156AEEDFB2}"/>
              </a:ext>
            </a:extLst>
          </p:cNvPr>
          <p:cNvSpPr>
            <a:spLocks noGrp="1"/>
          </p:cNvSpPr>
          <p:nvPr>
            <p:ph type="title"/>
          </p:nvPr>
        </p:nvSpPr>
        <p:spPr>
          <a:xfrm>
            <a:off x="477329" y="198172"/>
            <a:ext cx="10888134" cy="812140"/>
          </a:xfrm>
        </p:spPr>
        <p:txBody>
          <a:bodyPr>
            <a:normAutofit/>
          </a:bodyPr>
          <a:lstStyle/>
          <a:p>
            <a:r>
              <a:rPr lang="en-US" sz="4000"/>
              <a:t>Reviewing Lead Information </a:t>
            </a:r>
          </a:p>
        </p:txBody>
      </p:sp>
      <p:sp>
        <p:nvSpPr>
          <p:cNvPr id="5" name="Text Placeholder 4">
            <a:extLst>
              <a:ext uri="{FF2B5EF4-FFF2-40B4-BE49-F238E27FC236}">
                <a16:creationId xmlns:a16="http://schemas.microsoft.com/office/drawing/2014/main" id="{5AD78C1E-9A30-4633-82DE-335ED8EA1119}"/>
              </a:ext>
            </a:extLst>
          </p:cNvPr>
          <p:cNvSpPr>
            <a:spLocks noGrp="1"/>
          </p:cNvSpPr>
          <p:nvPr>
            <p:ph type="body" sz="quarter" idx="13"/>
          </p:nvPr>
        </p:nvSpPr>
        <p:spPr>
          <a:xfrm>
            <a:off x="8561183" y="6192745"/>
            <a:ext cx="1354858" cy="244682"/>
          </a:xfrm>
        </p:spPr>
        <p:txBody>
          <a:bodyPr/>
          <a:lstStyle/>
          <a:p>
            <a:endParaRPr lang="en-US"/>
          </a:p>
        </p:txBody>
      </p:sp>
      <p:sp>
        <p:nvSpPr>
          <p:cNvPr id="4" name="TextBox 3">
            <a:extLst>
              <a:ext uri="{FF2B5EF4-FFF2-40B4-BE49-F238E27FC236}">
                <a16:creationId xmlns:a16="http://schemas.microsoft.com/office/drawing/2014/main" id="{DC6A0416-C073-4F82-D801-F7A4EA82EFA9}"/>
              </a:ext>
            </a:extLst>
          </p:cNvPr>
          <p:cNvSpPr txBox="1"/>
          <p:nvPr/>
        </p:nvSpPr>
        <p:spPr>
          <a:xfrm>
            <a:off x="11152227" y="0"/>
            <a:ext cx="1039774" cy="369332"/>
          </a:xfrm>
          <a:prstGeom prst="rect">
            <a:avLst/>
          </a:prstGeom>
          <a:solidFill>
            <a:schemeClr val="accent3">
              <a:lumMod val="20000"/>
              <a:lumOff val="80000"/>
            </a:schemeClr>
          </a:solidFill>
        </p:spPr>
        <p:txBody>
          <a:bodyPr wrap="square" rtlCol="0">
            <a:spAutoFit/>
          </a:bodyPr>
          <a:lstStyle/>
          <a:p>
            <a:r>
              <a:rPr lang="en-US"/>
              <a:t>Dealer</a:t>
            </a:r>
          </a:p>
        </p:txBody>
      </p:sp>
      <p:grpSp>
        <p:nvGrpSpPr>
          <p:cNvPr id="14" name="Group 13">
            <a:extLst>
              <a:ext uri="{FF2B5EF4-FFF2-40B4-BE49-F238E27FC236}">
                <a16:creationId xmlns:a16="http://schemas.microsoft.com/office/drawing/2014/main" id="{92A642C8-586C-7DF2-8ECA-39026FC2EEC9}"/>
              </a:ext>
            </a:extLst>
          </p:cNvPr>
          <p:cNvGrpSpPr/>
          <p:nvPr/>
        </p:nvGrpSpPr>
        <p:grpSpPr>
          <a:xfrm>
            <a:off x="1201028" y="2850867"/>
            <a:ext cx="9415083" cy="2841567"/>
            <a:chOff x="1024318" y="2098467"/>
            <a:chExt cx="9415083" cy="2841567"/>
          </a:xfrm>
        </p:grpSpPr>
        <p:pic>
          <p:nvPicPr>
            <p:cNvPr id="6" name="Picture 5">
              <a:extLst>
                <a:ext uri="{FF2B5EF4-FFF2-40B4-BE49-F238E27FC236}">
                  <a16:creationId xmlns:a16="http://schemas.microsoft.com/office/drawing/2014/main" id="{ED236E11-6875-4339-92FB-0B7172357B85}"/>
                </a:ext>
              </a:extLst>
            </p:cNvPr>
            <p:cNvPicPr>
              <a:picLocks noChangeAspect="1"/>
            </p:cNvPicPr>
            <p:nvPr/>
          </p:nvPicPr>
          <p:blipFill rotWithShape="1">
            <a:blip r:embed="rId3"/>
            <a:srcRect b="27923"/>
            <a:stretch/>
          </p:blipFill>
          <p:spPr>
            <a:xfrm>
              <a:off x="1024318" y="2098467"/>
              <a:ext cx="9415083" cy="2841567"/>
            </a:xfrm>
            <a:prstGeom prst="rect">
              <a:avLst/>
            </a:prstGeom>
          </p:spPr>
        </p:pic>
        <p:sp>
          <p:nvSpPr>
            <p:cNvPr id="7" name="Rectangle 6">
              <a:extLst>
                <a:ext uri="{FF2B5EF4-FFF2-40B4-BE49-F238E27FC236}">
                  <a16:creationId xmlns:a16="http://schemas.microsoft.com/office/drawing/2014/main" id="{F2149507-C1C8-4952-94EB-084D71EEC528}"/>
                </a:ext>
              </a:extLst>
            </p:cNvPr>
            <p:cNvSpPr/>
            <p:nvPr/>
          </p:nvSpPr>
          <p:spPr>
            <a:xfrm>
              <a:off x="1163688" y="2574620"/>
              <a:ext cx="4167756" cy="514724"/>
            </a:xfrm>
            <a:prstGeom prst="rect">
              <a:avLst/>
            </a:prstGeom>
            <a:noFill/>
            <a:ln w="38100" cmpd="sng">
              <a:solidFill>
                <a:srgbClr val="DA281C"/>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9" name="Rectangle 8">
              <a:extLst>
                <a:ext uri="{FF2B5EF4-FFF2-40B4-BE49-F238E27FC236}">
                  <a16:creationId xmlns:a16="http://schemas.microsoft.com/office/drawing/2014/main" id="{0739853A-F34B-49C5-985A-76B991D4B355}"/>
                </a:ext>
              </a:extLst>
            </p:cNvPr>
            <p:cNvSpPr/>
            <p:nvPr/>
          </p:nvSpPr>
          <p:spPr>
            <a:xfrm>
              <a:off x="1213856" y="3168888"/>
              <a:ext cx="7542726" cy="326718"/>
            </a:xfrm>
            <a:prstGeom prst="rect">
              <a:avLst/>
            </a:prstGeom>
            <a:noFill/>
            <a:ln w="38100" cmpd="sng">
              <a:solidFill>
                <a:srgbClr val="DA281C"/>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pic>
          <p:nvPicPr>
            <p:cNvPr id="3" name="Content Placeholder 6">
              <a:extLst>
                <a:ext uri="{FF2B5EF4-FFF2-40B4-BE49-F238E27FC236}">
                  <a16:creationId xmlns:a16="http://schemas.microsoft.com/office/drawing/2014/main" id="{30597F18-D912-CD9B-C96F-5A8C669897C4}"/>
                </a:ext>
              </a:extLst>
            </p:cNvPr>
            <p:cNvPicPr>
              <a:picLocks noChangeAspect="1"/>
            </p:cNvPicPr>
            <p:nvPr/>
          </p:nvPicPr>
          <p:blipFill>
            <a:blip r:embed="rId4"/>
            <a:stretch>
              <a:fillRect/>
            </a:stretch>
          </p:blipFill>
          <p:spPr>
            <a:xfrm>
              <a:off x="1024318" y="3159156"/>
              <a:ext cx="9415083" cy="360627"/>
            </a:xfrm>
            <a:prstGeom prst="rect">
              <a:avLst/>
            </a:prstGeom>
          </p:spPr>
        </p:pic>
        <p:pic>
          <p:nvPicPr>
            <p:cNvPr id="11" name="Picture 10">
              <a:extLst>
                <a:ext uri="{FF2B5EF4-FFF2-40B4-BE49-F238E27FC236}">
                  <a16:creationId xmlns:a16="http://schemas.microsoft.com/office/drawing/2014/main" id="{78C3547F-DD48-5045-89EF-81C2EE462CDC}"/>
                </a:ext>
              </a:extLst>
            </p:cNvPr>
            <p:cNvPicPr>
              <a:picLocks noChangeAspect="1"/>
            </p:cNvPicPr>
            <p:nvPr/>
          </p:nvPicPr>
          <p:blipFill rotWithShape="1">
            <a:blip r:embed="rId3"/>
            <a:srcRect l="36525" t="38501" r="38306" b="55654"/>
            <a:stretch/>
          </p:blipFill>
          <p:spPr>
            <a:xfrm>
              <a:off x="2748707" y="3656183"/>
              <a:ext cx="2369640" cy="230445"/>
            </a:xfrm>
            <a:prstGeom prst="rect">
              <a:avLst/>
            </a:prstGeom>
          </p:spPr>
        </p:pic>
      </p:grpSp>
      <p:sp>
        <p:nvSpPr>
          <p:cNvPr id="13" name="TextBox 12">
            <a:extLst>
              <a:ext uri="{FF2B5EF4-FFF2-40B4-BE49-F238E27FC236}">
                <a16:creationId xmlns:a16="http://schemas.microsoft.com/office/drawing/2014/main" id="{B7D8798A-0C16-EDE5-6370-B28EAE1B0955}"/>
              </a:ext>
            </a:extLst>
          </p:cNvPr>
          <p:cNvSpPr txBox="1"/>
          <p:nvPr/>
        </p:nvSpPr>
        <p:spPr>
          <a:xfrm>
            <a:off x="528445" y="960003"/>
            <a:ext cx="11279407" cy="2308324"/>
          </a:xfrm>
          <a:prstGeom prst="rect">
            <a:avLst/>
          </a:prstGeom>
          <a:noFill/>
        </p:spPr>
        <p:txBody>
          <a:bodyPr wrap="square" rtlCol="0">
            <a:spAutoFit/>
          </a:bodyPr>
          <a:lstStyle/>
          <a:p>
            <a:pPr marL="285750" indent="-285750">
              <a:buFont typeface="Wingdings" panose="05000000000000000000" pitchFamily="2" charset="2"/>
              <a:buChar char="§"/>
            </a:pPr>
            <a:r>
              <a:rPr lang="en-US"/>
              <a:t>Having been assigned a lead, the dealer must now review the lead information.</a:t>
            </a:r>
          </a:p>
          <a:p>
            <a:pPr marL="285750" indent="-285750">
              <a:buFont typeface="Wingdings" panose="05000000000000000000" pitchFamily="2" charset="2"/>
              <a:buChar char="§"/>
            </a:pPr>
            <a:r>
              <a:rPr lang="en-US"/>
              <a:t>The main view includes:</a:t>
            </a:r>
          </a:p>
          <a:p>
            <a:pPr marL="742950" lvl="1" indent="-285750">
              <a:buFont typeface="Arial" panose="020B0604020202020204" pitchFamily="34" charset="0"/>
              <a:buChar char="•"/>
            </a:pPr>
            <a:r>
              <a:rPr lang="en-US"/>
              <a:t>Key Fields </a:t>
            </a:r>
            <a:r>
              <a:rPr lang="en-US">
                <a:solidFill>
                  <a:srgbClr val="FF0000"/>
                </a:solidFill>
              </a:rPr>
              <a:t>[1] </a:t>
            </a:r>
            <a:r>
              <a:rPr lang="en-US"/>
              <a:t>– Key Customer Contact Information </a:t>
            </a:r>
          </a:p>
          <a:p>
            <a:pPr marL="742950" lvl="1" indent="-285750">
              <a:buFont typeface="Arial" panose="020B0604020202020204" pitchFamily="34" charset="0"/>
              <a:buChar char="•"/>
            </a:pPr>
            <a:r>
              <a:rPr lang="en-US"/>
              <a:t>Lead Stages </a:t>
            </a:r>
            <a:r>
              <a:rPr lang="en-US">
                <a:solidFill>
                  <a:srgbClr val="FF0000"/>
                </a:solidFill>
              </a:rPr>
              <a:t>[2] </a:t>
            </a:r>
            <a:r>
              <a:rPr lang="en-US"/>
              <a:t>– tracks progress of the lead through the process</a:t>
            </a:r>
          </a:p>
          <a:p>
            <a:pPr marL="742950" lvl="1" indent="-285750">
              <a:buFont typeface="Arial" panose="020B0604020202020204" pitchFamily="34" charset="0"/>
              <a:buChar char="•"/>
            </a:pPr>
            <a:r>
              <a:rPr lang="en-US"/>
              <a:t>Activity and Details tabs</a:t>
            </a:r>
            <a:r>
              <a:rPr lang="en-US">
                <a:solidFill>
                  <a:srgbClr val="FF0000"/>
                </a:solidFill>
              </a:rPr>
              <a:t> [3] </a:t>
            </a:r>
            <a:r>
              <a:rPr lang="en-US"/>
              <a:t>– includes full customer details and dealer activities on that lead</a:t>
            </a:r>
          </a:p>
          <a:p>
            <a:pPr lvl="1"/>
            <a:endParaRPr lang="en-US"/>
          </a:p>
          <a:p>
            <a:pPr marL="742950" lvl="1" indent="-285750">
              <a:buFont typeface="Arial" panose="020B0604020202020204" pitchFamily="34" charset="0"/>
              <a:buChar char="•"/>
            </a:pPr>
            <a:endParaRPr lang="en-US"/>
          </a:p>
          <a:p>
            <a:pPr marL="285750" indent="-285750">
              <a:buFont typeface="Wingdings" panose="05000000000000000000" pitchFamily="2" charset="2"/>
              <a:buChar char="§"/>
            </a:pPr>
            <a:endParaRPr lang="en-US"/>
          </a:p>
        </p:txBody>
      </p:sp>
      <p:sp>
        <p:nvSpPr>
          <p:cNvPr id="16" name="TextBox 15">
            <a:extLst>
              <a:ext uri="{FF2B5EF4-FFF2-40B4-BE49-F238E27FC236}">
                <a16:creationId xmlns:a16="http://schemas.microsoft.com/office/drawing/2014/main" id="{149D7B2E-D06F-0933-B8F3-38349054EC31}"/>
              </a:ext>
            </a:extLst>
          </p:cNvPr>
          <p:cNvSpPr txBox="1"/>
          <p:nvPr/>
        </p:nvSpPr>
        <p:spPr>
          <a:xfrm>
            <a:off x="5527118" y="3391483"/>
            <a:ext cx="294484" cy="338554"/>
          </a:xfrm>
          <a:prstGeom prst="rect">
            <a:avLst/>
          </a:prstGeom>
          <a:noFill/>
        </p:spPr>
        <p:txBody>
          <a:bodyPr wrap="square" rtlCol="0">
            <a:spAutoFit/>
          </a:bodyPr>
          <a:lstStyle/>
          <a:p>
            <a:r>
              <a:rPr lang="en-US" sz="1600" b="1">
                <a:solidFill>
                  <a:srgbClr val="FF0000"/>
                </a:solidFill>
              </a:rPr>
              <a:t>1</a:t>
            </a:r>
          </a:p>
        </p:txBody>
      </p:sp>
      <p:sp>
        <p:nvSpPr>
          <p:cNvPr id="23" name="TextBox 22">
            <a:extLst>
              <a:ext uri="{FF2B5EF4-FFF2-40B4-BE49-F238E27FC236}">
                <a16:creationId xmlns:a16="http://schemas.microsoft.com/office/drawing/2014/main" id="{97421684-AB10-9753-C5A8-50740CC7983D}"/>
              </a:ext>
            </a:extLst>
          </p:cNvPr>
          <p:cNvSpPr txBox="1"/>
          <p:nvPr/>
        </p:nvSpPr>
        <p:spPr>
          <a:xfrm>
            <a:off x="873035" y="4367307"/>
            <a:ext cx="294484" cy="338554"/>
          </a:xfrm>
          <a:prstGeom prst="rect">
            <a:avLst/>
          </a:prstGeom>
          <a:noFill/>
        </p:spPr>
        <p:txBody>
          <a:bodyPr wrap="square" rtlCol="0">
            <a:spAutoFit/>
          </a:bodyPr>
          <a:lstStyle/>
          <a:p>
            <a:r>
              <a:rPr lang="en-US" sz="1600" b="1">
                <a:solidFill>
                  <a:srgbClr val="FF0000"/>
                </a:solidFill>
              </a:rPr>
              <a:t>3</a:t>
            </a:r>
          </a:p>
        </p:txBody>
      </p:sp>
      <p:sp>
        <p:nvSpPr>
          <p:cNvPr id="24" name="TextBox 23">
            <a:extLst>
              <a:ext uri="{FF2B5EF4-FFF2-40B4-BE49-F238E27FC236}">
                <a16:creationId xmlns:a16="http://schemas.microsoft.com/office/drawing/2014/main" id="{1FC33CBF-C374-81BE-E74E-DCF289F5D3F8}"/>
              </a:ext>
            </a:extLst>
          </p:cNvPr>
          <p:cNvSpPr txBox="1"/>
          <p:nvPr/>
        </p:nvSpPr>
        <p:spPr>
          <a:xfrm>
            <a:off x="873035" y="3933710"/>
            <a:ext cx="294484" cy="338554"/>
          </a:xfrm>
          <a:prstGeom prst="rect">
            <a:avLst/>
          </a:prstGeom>
          <a:noFill/>
        </p:spPr>
        <p:txBody>
          <a:bodyPr wrap="square" rtlCol="0">
            <a:spAutoFit/>
          </a:bodyPr>
          <a:lstStyle/>
          <a:p>
            <a:r>
              <a:rPr lang="en-US" sz="1600" b="1">
                <a:solidFill>
                  <a:srgbClr val="FF0000"/>
                </a:solidFill>
              </a:rPr>
              <a:t>2</a:t>
            </a:r>
          </a:p>
        </p:txBody>
      </p:sp>
      <p:sp>
        <p:nvSpPr>
          <p:cNvPr id="25" name="Rectangle 24">
            <a:extLst>
              <a:ext uri="{FF2B5EF4-FFF2-40B4-BE49-F238E27FC236}">
                <a16:creationId xmlns:a16="http://schemas.microsoft.com/office/drawing/2014/main" id="{E849A261-A58A-BC4B-38DD-4C226A80C4F3}"/>
              </a:ext>
            </a:extLst>
          </p:cNvPr>
          <p:cNvSpPr/>
          <p:nvPr/>
        </p:nvSpPr>
        <p:spPr>
          <a:xfrm>
            <a:off x="1300617" y="3871598"/>
            <a:ext cx="9306682" cy="400053"/>
          </a:xfrm>
          <a:prstGeom prst="rect">
            <a:avLst/>
          </a:prstGeom>
          <a:noFill/>
          <a:ln w="38100" cmpd="sng">
            <a:solidFill>
              <a:srgbClr val="DA281C"/>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26" name="Rectangle 25">
            <a:extLst>
              <a:ext uri="{FF2B5EF4-FFF2-40B4-BE49-F238E27FC236}">
                <a16:creationId xmlns:a16="http://schemas.microsoft.com/office/drawing/2014/main" id="{BAA8F16D-1C2E-6207-7492-9F04F8B105CB}"/>
              </a:ext>
            </a:extLst>
          </p:cNvPr>
          <p:cNvSpPr/>
          <p:nvPr/>
        </p:nvSpPr>
        <p:spPr>
          <a:xfrm>
            <a:off x="1270994" y="4352529"/>
            <a:ext cx="1571989" cy="338554"/>
          </a:xfrm>
          <a:prstGeom prst="rect">
            <a:avLst/>
          </a:prstGeom>
          <a:noFill/>
          <a:ln w="38100" cmpd="sng">
            <a:solidFill>
              <a:srgbClr val="DA281C"/>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Tree>
    <p:extLst>
      <p:ext uri="{BB962C8B-B14F-4D97-AF65-F5344CB8AC3E}">
        <p14:creationId xmlns:p14="http://schemas.microsoft.com/office/powerpoint/2010/main" val="257628672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530225-2E3F-7703-BED9-139D13FC177B}"/>
              </a:ext>
            </a:extLst>
          </p:cNvPr>
          <p:cNvSpPr>
            <a:spLocks noGrp="1"/>
          </p:cNvSpPr>
          <p:nvPr>
            <p:ph type="title"/>
          </p:nvPr>
        </p:nvSpPr>
        <p:spPr>
          <a:xfrm>
            <a:off x="479425" y="192604"/>
            <a:ext cx="9308651" cy="890587"/>
          </a:xfrm>
        </p:spPr>
        <p:txBody>
          <a:bodyPr>
            <a:normAutofit/>
          </a:bodyPr>
          <a:lstStyle/>
          <a:p>
            <a:r>
              <a:rPr lang="en-US" sz="4000"/>
              <a:t>Lead and Dealer Compatibility</a:t>
            </a:r>
          </a:p>
        </p:txBody>
      </p:sp>
      <p:sp>
        <p:nvSpPr>
          <p:cNvPr id="3" name="Content Placeholder 2">
            <a:extLst>
              <a:ext uri="{FF2B5EF4-FFF2-40B4-BE49-F238E27FC236}">
                <a16:creationId xmlns:a16="http://schemas.microsoft.com/office/drawing/2014/main" id="{F9E3042D-87D4-1D12-8A51-778A5A32F852}"/>
              </a:ext>
            </a:extLst>
          </p:cNvPr>
          <p:cNvSpPr>
            <a:spLocks noGrp="1"/>
          </p:cNvSpPr>
          <p:nvPr>
            <p:ph idx="1"/>
          </p:nvPr>
        </p:nvSpPr>
        <p:spPr>
          <a:xfrm>
            <a:off x="479425" y="1136754"/>
            <a:ext cx="10621097" cy="2155415"/>
          </a:xfrm>
        </p:spPr>
        <p:txBody>
          <a:bodyPr/>
          <a:lstStyle/>
          <a:p>
            <a:r>
              <a:rPr lang="en-US"/>
              <a:t>From the profile of a specific lead, the dealer can see the details like the goal of the customer as well as their address to evaluate if they are viable prospects. The Dealer may consider the proximity of the customer and their specific requirements before accepting or rejecting the lead. </a:t>
            </a:r>
          </a:p>
          <a:p>
            <a:r>
              <a:rPr lang="en-US"/>
              <a:t>If the dealer wishes to continue with the initial lead qualification, then they click on ‘</a:t>
            </a:r>
            <a:r>
              <a:rPr lang="en-US" b="1"/>
              <a:t>accepted</a:t>
            </a:r>
            <a:r>
              <a:rPr lang="en-US"/>
              <a:t>’ and update the status by ‘</a:t>
            </a:r>
            <a:r>
              <a:rPr lang="en-US" b="1"/>
              <a:t>mark status as complete</a:t>
            </a:r>
            <a:r>
              <a:rPr lang="en-US"/>
              <a:t>’. The dealer does not contact them on this step, but this is a commitment signifying that they will be contacting the customer as the next step. </a:t>
            </a:r>
          </a:p>
          <a:p>
            <a:r>
              <a:rPr lang="en-US"/>
              <a:t>Please remember to hit ‘</a:t>
            </a:r>
            <a:r>
              <a:rPr lang="en-US" b="1"/>
              <a:t>save</a:t>
            </a:r>
            <a:r>
              <a:rPr lang="en-US"/>
              <a:t>’ at the bottom of the page after each update.</a:t>
            </a:r>
          </a:p>
        </p:txBody>
      </p:sp>
      <p:pic>
        <p:nvPicPr>
          <p:cNvPr id="5" name="Picture 4">
            <a:extLst>
              <a:ext uri="{FF2B5EF4-FFF2-40B4-BE49-F238E27FC236}">
                <a16:creationId xmlns:a16="http://schemas.microsoft.com/office/drawing/2014/main" id="{8CC6CCC0-1288-CEF2-78D1-6B776D525523}"/>
              </a:ext>
            </a:extLst>
          </p:cNvPr>
          <p:cNvPicPr>
            <a:picLocks noChangeAspect="1"/>
          </p:cNvPicPr>
          <p:nvPr/>
        </p:nvPicPr>
        <p:blipFill rotWithShape="1">
          <a:blip r:embed="rId3"/>
          <a:srcRect r="-150" b="54196"/>
          <a:stretch/>
        </p:blipFill>
        <p:spPr>
          <a:xfrm>
            <a:off x="1660573" y="3292169"/>
            <a:ext cx="8870853" cy="2853342"/>
          </a:xfrm>
          <a:prstGeom prst="rect">
            <a:avLst/>
          </a:prstGeom>
        </p:spPr>
      </p:pic>
      <p:sp>
        <p:nvSpPr>
          <p:cNvPr id="8" name="TextBox 7">
            <a:extLst>
              <a:ext uri="{FF2B5EF4-FFF2-40B4-BE49-F238E27FC236}">
                <a16:creationId xmlns:a16="http://schemas.microsoft.com/office/drawing/2014/main" id="{E6F28DA5-B91C-4246-61A7-5159220780CE}"/>
              </a:ext>
            </a:extLst>
          </p:cNvPr>
          <p:cNvSpPr txBox="1"/>
          <p:nvPr/>
        </p:nvSpPr>
        <p:spPr>
          <a:xfrm>
            <a:off x="11274641" y="0"/>
            <a:ext cx="917359" cy="369332"/>
          </a:xfrm>
          <a:prstGeom prst="rect">
            <a:avLst/>
          </a:prstGeom>
          <a:solidFill>
            <a:schemeClr val="accent3">
              <a:lumMod val="20000"/>
              <a:lumOff val="80000"/>
            </a:schemeClr>
          </a:solidFill>
        </p:spPr>
        <p:txBody>
          <a:bodyPr wrap="square" rtlCol="0">
            <a:spAutoFit/>
          </a:bodyPr>
          <a:lstStyle/>
          <a:p>
            <a:r>
              <a:rPr lang="en-US"/>
              <a:t>Dealer</a:t>
            </a:r>
          </a:p>
        </p:txBody>
      </p:sp>
      <p:sp>
        <p:nvSpPr>
          <p:cNvPr id="9" name="Rectangle 8">
            <a:extLst>
              <a:ext uri="{FF2B5EF4-FFF2-40B4-BE49-F238E27FC236}">
                <a16:creationId xmlns:a16="http://schemas.microsoft.com/office/drawing/2014/main" id="{19F0E2EA-B3A1-26D6-FC16-290BAF27634B}"/>
              </a:ext>
            </a:extLst>
          </p:cNvPr>
          <p:cNvSpPr/>
          <p:nvPr/>
        </p:nvSpPr>
        <p:spPr>
          <a:xfrm>
            <a:off x="2828488" y="5164771"/>
            <a:ext cx="1211924" cy="372048"/>
          </a:xfrm>
          <a:prstGeom prst="rect">
            <a:avLst/>
          </a:prstGeom>
          <a:noFill/>
          <a:ln w="38100" cmpd="sng">
            <a:solidFill>
              <a:srgbClr val="DA281C"/>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
        <p:nvSpPr>
          <p:cNvPr id="11" name="Rectangle 10">
            <a:extLst>
              <a:ext uri="{FF2B5EF4-FFF2-40B4-BE49-F238E27FC236}">
                <a16:creationId xmlns:a16="http://schemas.microsoft.com/office/drawing/2014/main" id="{537E75F6-E3C9-FECB-62F2-FD09990C1087}"/>
              </a:ext>
            </a:extLst>
          </p:cNvPr>
          <p:cNvSpPr/>
          <p:nvPr/>
        </p:nvSpPr>
        <p:spPr>
          <a:xfrm>
            <a:off x="8581170" y="5164771"/>
            <a:ext cx="1571989" cy="338554"/>
          </a:xfrm>
          <a:prstGeom prst="rect">
            <a:avLst/>
          </a:prstGeom>
          <a:noFill/>
          <a:ln w="38100" cmpd="sng">
            <a:solidFill>
              <a:srgbClr val="DA281C"/>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Tree>
    <p:extLst>
      <p:ext uri="{BB962C8B-B14F-4D97-AF65-F5344CB8AC3E}">
        <p14:creationId xmlns:p14="http://schemas.microsoft.com/office/powerpoint/2010/main" val="127584335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168912-6BEE-FEC5-E6BB-488182914C72}"/>
              </a:ext>
            </a:extLst>
          </p:cNvPr>
          <p:cNvSpPr>
            <a:spLocks noGrp="1"/>
          </p:cNvSpPr>
          <p:nvPr>
            <p:ph type="title"/>
          </p:nvPr>
        </p:nvSpPr>
        <p:spPr>
          <a:xfrm>
            <a:off x="738875" y="306577"/>
            <a:ext cx="9308651" cy="890587"/>
          </a:xfrm>
        </p:spPr>
        <p:txBody>
          <a:bodyPr/>
          <a:lstStyle/>
          <a:p>
            <a:r>
              <a:rPr lang="en-US"/>
              <a:t>Lead Stages</a:t>
            </a:r>
          </a:p>
        </p:txBody>
      </p:sp>
      <p:pic>
        <p:nvPicPr>
          <p:cNvPr id="6" name="Picture 5">
            <a:extLst>
              <a:ext uri="{FF2B5EF4-FFF2-40B4-BE49-F238E27FC236}">
                <a16:creationId xmlns:a16="http://schemas.microsoft.com/office/drawing/2014/main" id="{5806CD3A-3D44-35B3-91E6-C2E17715144C}"/>
              </a:ext>
            </a:extLst>
          </p:cNvPr>
          <p:cNvPicPr>
            <a:picLocks noChangeAspect="1"/>
          </p:cNvPicPr>
          <p:nvPr/>
        </p:nvPicPr>
        <p:blipFill>
          <a:blip r:embed="rId3"/>
          <a:stretch>
            <a:fillRect/>
          </a:stretch>
        </p:blipFill>
        <p:spPr>
          <a:xfrm>
            <a:off x="624235" y="2604452"/>
            <a:ext cx="11069594" cy="960631"/>
          </a:xfrm>
          <a:prstGeom prst="rect">
            <a:avLst/>
          </a:prstGeom>
        </p:spPr>
      </p:pic>
      <p:pic>
        <p:nvPicPr>
          <p:cNvPr id="7" name="Content Placeholder 6">
            <a:extLst>
              <a:ext uri="{FF2B5EF4-FFF2-40B4-BE49-F238E27FC236}">
                <a16:creationId xmlns:a16="http://schemas.microsoft.com/office/drawing/2014/main" id="{30C4F1F3-85D5-1D20-A4EE-237B6BAD360D}"/>
              </a:ext>
            </a:extLst>
          </p:cNvPr>
          <p:cNvPicPr>
            <a:picLocks noGrp="1" noChangeAspect="1"/>
          </p:cNvPicPr>
          <p:nvPr>
            <p:ph idx="1"/>
          </p:nvPr>
        </p:nvPicPr>
        <p:blipFill>
          <a:blip r:embed="rId4"/>
          <a:stretch>
            <a:fillRect/>
          </a:stretch>
        </p:blipFill>
        <p:spPr>
          <a:xfrm>
            <a:off x="624235" y="1293599"/>
            <a:ext cx="10877622" cy="438172"/>
          </a:xfrm>
          <a:prstGeom prst="rect">
            <a:avLst/>
          </a:prstGeom>
        </p:spPr>
      </p:pic>
      <p:pic>
        <p:nvPicPr>
          <p:cNvPr id="11" name="Picture 10">
            <a:extLst>
              <a:ext uri="{FF2B5EF4-FFF2-40B4-BE49-F238E27FC236}">
                <a16:creationId xmlns:a16="http://schemas.microsoft.com/office/drawing/2014/main" id="{446A3D3C-6FB2-8420-10E9-137E252AD915}"/>
              </a:ext>
            </a:extLst>
          </p:cNvPr>
          <p:cNvPicPr>
            <a:picLocks noChangeAspect="1"/>
          </p:cNvPicPr>
          <p:nvPr/>
        </p:nvPicPr>
        <p:blipFill>
          <a:blip r:embed="rId5"/>
          <a:stretch>
            <a:fillRect/>
          </a:stretch>
        </p:blipFill>
        <p:spPr>
          <a:xfrm>
            <a:off x="569750" y="4750980"/>
            <a:ext cx="10943530" cy="754350"/>
          </a:xfrm>
          <a:prstGeom prst="rect">
            <a:avLst/>
          </a:prstGeom>
        </p:spPr>
      </p:pic>
      <p:sp>
        <p:nvSpPr>
          <p:cNvPr id="14" name="TextBox 13">
            <a:extLst>
              <a:ext uri="{FF2B5EF4-FFF2-40B4-BE49-F238E27FC236}">
                <a16:creationId xmlns:a16="http://schemas.microsoft.com/office/drawing/2014/main" id="{0A434C01-BF3E-06AA-A366-AB43A1CFF570}"/>
              </a:ext>
            </a:extLst>
          </p:cNvPr>
          <p:cNvSpPr txBox="1"/>
          <p:nvPr/>
        </p:nvSpPr>
        <p:spPr>
          <a:xfrm>
            <a:off x="488661" y="5557296"/>
            <a:ext cx="10774405" cy="923330"/>
          </a:xfrm>
          <a:prstGeom prst="rect">
            <a:avLst/>
          </a:prstGeom>
          <a:noFill/>
        </p:spPr>
        <p:txBody>
          <a:bodyPr wrap="square">
            <a:spAutoFit/>
          </a:bodyPr>
          <a:lstStyle/>
          <a:p>
            <a:pPr marL="285750" indent="-285750">
              <a:buFont typeface="Wingdings" panose="05000000000000000000" pitchFamily="2" charset="2"/>
              <a:buChar char="§"/>
            </a:pPr>
            <a:r>
              <a:rPr lang="en-US"/>
              <a:t>The dealer then contacts the lead and lets them know that their interest has been received. Leaving messages, sending emails and giving calls are considered as ‘contacted’. The dealer can write down their notes taken on the call in the ‘</a:t>
            </a:r>
            <a:r>
              <a:rPr lang="en-US" b="1"/>
              <a:t>lead notes.</a:t>
            </a:r>
            <a:r>
              <a:rPr lang="en-US"/>
              <a:t>’</a:t>
            </a:r>
          </a:p>
        </p:txBody>
      </p:sp>
      <p:sp>
        <p:nvSpPr>
          <p:cNvPr id="16" name="TextBox 15">
            <a:extLst>
              <a:ext uri="{FF2B5EF4-FFF2-40B4-BE49-F238E27FC236}">
                <a16:creationId xmlns:a16="http://schemas.microsoft.com/office/drawing/2014/main" id="{52DCCBD4-79B2-7A23-9810-670DBA646CF7}"/>
              </a:ext>
            </a:extLst>
          </p:cNvPr>
          <p:cNvSpPr txBox="1"/>
          <p:nvPr/>
        </p:nvSpPr>
        <p:spPr>
          <a:xfrm>
            <a:off x="488660" y="3429000"/>
            <a:ext cx="10840313" cy="923330"/>
          </a:xfrm>
          <a:prstGeom prst="rect">
            <a:avLst/>
          </a:prstGeom>
          <a:noFill/>
        </p:spPr>
        <p:txBody>
          <a:bodyPr wrap="square">
            <a:spAutoFit/>
          </a:bodyPr>
          <a:lstStyle/>
          <a:p>
            <a:pPr marL="285750" indent="-285750">
              <a:buFont typeface="Wingdings" panose="05000000000000000000" pitchFamily="2" charset="2"/>
              <a:buChar char="§"/>
            </a:pPr>
            <a:r>
              <a:rPr lang="en-US"/>
              <a:t>If the dealer wishes to continue with the initial lead qualification, then they click on ‘accepted’ and update the status by ‘mark status as complete’. The dealer </a:t>
            </a:r>
            <a:r>
              <a:rPr lang="en-US" b="1"/>
              <a:t>does not </a:t>
            </a:r>
            <a:r>
              <a:rPr lang="en-US"/>
              <a:t>contact them on this step, but this is a commitment signifying that they will be contacting the customer as the next step. </a:t>
            </a:r>
          </a:p>
        </p:txBody>
      </p:sp>
      <p:sp>
        <p:nvSpPr>
          <p:cNvPr id="18" name="TextBox 17">
            <a:extLst>
              <a:ext uri="{FF2B5EF4-FFF2-40B4-BE49-F238E27FC236}">
                <a16:creationId xmlns:a16="http://schemas.microsoft.com/office/drawing/2014/main" id="{946EA3EA-C04F-68E8-40D3-2983D3A9D52F}"/>
              </a:ext>
            </a:extLst>
          </p:cNvPr>
          <p:cNvSpPr txBox="1"/>
          <p:nvPr/>
        </p:nvSpPr>
        <p:spPr>
          <a:xfrm>
            <a:off x="488661" y="1883137"/>
            <a:ext cx="10840313" cy="923330"/>
          </a:xfrm>
          <a:prstGeom prst="rect">
            <a:avLst/>
          </a:prstGeom>
          <a:noFill/>
        </p:spPr>
        <p:txBody>
          <a:bodyPr wrap="square">
            <a:spAutoFit/>
          </a:bodyPr>
          <a:lstStyle/>
          <a:p>
            <a:pPr marL="285750" indent="-285750">
              <a:buFont typeface="Wingdings" panose="05000000000000000000" pitchFamily="2" charset="2"/>
              <a:buChar char="§"/>
            </a:pPr>
            <a:r>
              <a:rPr lang="en-US"/>
              <a:t>To move stages on the timeline shown, click on the specific status and then update it by clicking on ‘mark status as complete’ on the very right. Please remember to hit ‘</a:t>
            </a:r>
            <a:r>
              <a:rPr lang="en-US" b="1"/>
              <a:t>save</a:t>
            </a:r>
            <a:r>
              <a:rPr lang="en-US"/>
              <a:t>’ at the bottom of the page after each update.</a:t>
            </a:r>
          </a:p>
        </p:txBody>
      </p:sp>
      <p:sp>
        <p:nvSpPr>
          <p:cNvPr id="20" name="TextBox 19">
            <a:extLst>
              <a:ext uri="{FF2B5EF4-FFF2-40B4-BE49-F238E27FC236}">
                <a16:creationId xmlns:a16="http://schemas.microsoft.com/office/drawing/2014/main" id="{DE367F69-54EE-87A9-BD23-3D847092E5D6}"/>
              </a:ext>
            </a:extLst>
          </p:cNvPr>
          <p:cNvSpPr txBox="1"/>
          <p:nvPr/>
        </p:nvSpPr>
        <p:spPr>
          <a:xfrm>
            <a:off x="7645858" y="4376586"/>
            <a:ext cx="4387394" cy="461665"/>
          </a:xfrm>
          <a:prstGeom prst="rect">
            <a:avLst/>
          </a:prstGeom>
          <a:noFill/>
          <a:ln w="28575">
            <a:solidFill>
              <a:schemeClr val="accent2"/>
            </a:solidFill>
          </a:ln>
        </p:spPr>
        <p:txBody>
          <a:bodyPr wrap="square">
            <a:spAutoFit/>
          </a:bodyPr>
          <a:lstStyle/>
          <a:p>
            <a:r>
              <a:rPr lang="en-US" sz="1200" b="1"/>
              <a:t>Converted</a:t>
            </a:r>
            <a:r>
              <a:rPr lang="en-US" sz="1200"/>
              <a:t> is not used in the current phase but will be updated in the future capabilities to reflect the ordering status.</a:t>
            </a:r>
          </a:p>
        </p:txBody>
      </p:sp>
      <p:sp>
        <p:nvSpPr>
          <p:cNvPr id="3" name="TextBox 2">
            <a:extLst>
              <a:ext uri="{FF2B5EF4-FFF2-40B4-BE49-F238E27FC236}">
                <a16:creationId xmlns:a16="http://schemas.microsoft.com/office/drawing/2014/main" id="{D18D5666-9E5A-9352-267A-9E480C3D8FAD}"/>
              </a:ext>
            </a:extLst>
          </p:cNvPr>
          <p:cNvSpPr txBox="1"/>
          <p:nvPr/>
        </p:nvSpPr>
        <p:spPr>
          <a:xfrm>
            <a:off x="11334750" y="0"/>
            <a:ext cx="857250" cy="369332"/>
          </a:xfrm>
          <a:prstGeom prst="rect">
            <a:avLst/>
          </a:prstGeom>
          <a:solidFill>
            <a:schemeClr val="accent3">
              <a:lumMod val="20000"/>
              <a:lumOff val="80000"/>
            </a:schemeClr>
          </a:solidFill>
        </p:spPr>
        <p:txBody>
          <a:bodyPr wrap="square" rtlCol="0">
            <a:spAutoFit/>
          </a:bodyPr>
          <a:lstStyle/>
          <a:p>
            <a:r>
              <a:rPr lang="en-US"/>
              <a:t>Dealer</a:t>
            </a:r>
          </a:p>
        </p:txBody>
      </p:sp>
      <p:sp>
        <p:nvSpPr>
          <p:cNvPr id="5" name="Rectangle 4">
            <a:extLst>
              <a:ext uri="{FF2B5EF4-FFF2-40B4-BE49-F238E27FC236}">
                <a16:creationId xmlns:a16="http://schemas.microsoft.com/office/drawing/2014/main" id="{9D774C90-31AF-8C37-EACC-82134ACA3DD3}"/>
              </a:ext>
            </a:extLst>
          </p:cNvPr>
          <p:cNvSpPr/>
          <p:nvPr/>
        </p:nvSpPr>
        <p:spPr>
          <a:xfrm>
            <a:off x="8233717" y="5097901"/>
            <a:ext cx="1198517" cy="199745"/>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Tree>
    <p:extLst>
      <p:ext uri="{BB962C8B-B14F-4D97-AF65-F5344CB8AC3E}">
        <p14:creationId xmlns:p14="http://schemas.microsoft.com/office/powerpoint/2010/main" val="42558854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8AF51DA-83A9-3712-05C5-729722F762FC}"/>
              </a:ext>
            </a:extLst>
          </p:cNvPr>
          <p:cNvSpPr/>
          <p:nvPr/>
        </p:nvSpPr>
        <p:spPr>
          <a:xfrm>
            <a:off x="0" y="1874586"/>
            <a:ext cx="12192000" cy="223780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Wingdings" panose="05000000000000000000" pitchFamily="2" charset="2"/>
              <a:buChar char="§"/>
            </a:pPr>
            <a:endParaRPr lang="en-US"/>
          </a:p>
        </p:txBody>
      </p:sp>
      <p:sp>
        <p:nvSpPr>
          <p:cNvPr id="2" name="Title 1">
            <a:extLst>
              <a:ext uri="{FF2B5EF4-FFF2-40B4-BE49-F238E27FC236}">
                <a16:creationId xmlns:a16="http://schemas.microsoft.com/office/drawing/2014/main" id="{188F6E67-8051-5637-32E1-5D558BC4DD02}"/>
              </a:ext>
            </a:extLst>
          </p:cNvPr>
          <p:cNvSpPr>
            <a:spLocks noGrp="1"/>
          </p:cNvSpPr>
          <p:nvPr>
            <p:ph type="title"/>
          </p:nvPr>
        </p:nvSpPr>
        <p:spPr>
          <a:xfrm>
            <a:off x="479425" y="198814"/>
            <a:ext cx="9308651" cy="816849"/>
          </a:xfrm>
        </p:spPr>
        <p:txBody>
          <a:bodyPr>
            <a:normAutofit/>
          </a:bodyPr>
          <a:lstStyle/>
          <a:p>
            <a:r>
              <a:rPr lang="en-US" sz="4000"/>
              <a:t>Lead not Accepted</a:t>
            </a:r>
          </a:p>
        </p:txBody>
      </p:sp>
      <p:pic>
        <p:nvPicPr>
          <p:cNvPr id="14" name="Content Placeholder 13">
            <a:extLst>
              <a:ext uri="{FF2B5EF4-FFF2-40B4-BE49-F238E27FC236}">
                <a16:creationId xmlns:a16="http://schemas.microsoft.com/office/drawing/2014/main" id="{29F38158-F834-9939-6C2F-3B05E3ED95A9}"/>
              </a:ext>
            </a:extLst>
          </p:cNvPr>
          <p:cNvPicPr>
            <a:picLocks noGrp="1" noChangeAspect="1"/>
          </p:cNvPicPr>
          <p:nvPr>
            <p:ph idx="1"/>
          </p:nvPr>
        </p:nvPicPr>
        <p:blipFill>
          <a:blip r:embed="rId2"/>
          <a:stretch>
            <a:fillRect/>
          </a:stretch>
        </p:blipFill>
        <p:spPr>
          <a:xfrm>
            <a:off x="7193814" y="4129435"/>
            <a:ext cx="2495678" cy="2603634"/>
          </a:xfrm>
        </p:spPr>
      </p:pic>
      <p:pic>
        <p:nvPicPr>
          <p:cNvPr id="10" name="Picture 9">
            <a:extLst>
              <a:ext uri="{FF2B5EF4-FFF2-40B4-BE49-F238E27FC236}">
                <a16:creationId xmlns:a16="http://schemas.microsoft.com/office/drawing/2014/main" id="{2DFAEE42-337E-C31A-441B-2DA10BF86DF5}"/>
              </a:ext>
            </a:extLst>
          </p:cNvPr>
          <p:cNvPicPr>
            <a:picLocks noChangeAspect="1"/>
          </p:cNvPicPr>
          <p:nvPr/>
        </p:nvPicPr>
        <p:blipFill>
          <a:blip r:embed="rId3"/>
          <a:stretch>
            <a:fillRect/>
          </a:stretch>
        </p:blipFill>
        <p:spPr>
          <a:xfrm>
            <a:off x="6095999" y="2012546"/>
            <a:ext cx="5425433" cy="1754326"/>
          </a:xfrm>
          <a:prstGeom prst="rect">
            <a:avLst/>
          </a:prstGeom>
          <a:ln w="38100">
            <a:noFill/>
          </a:ln>
        </p:spPr>
      </p:pic>
      <p:pic>
        <p:nvPicPr>
          <p:cNvPr id="12" name="Picture 11">
            <a:extLst>
              <a:ext uri="{FF2B5EF4-FFF2-40B4-BE49-F238E27FC236}">
                <a16:creationId xmlns:a16="http://schemas.microsoft.com/office/drawing/2014/main" id="{07B99A3A-4EF8-B9B3-C1B6-FA3D76DBCCFB}"/>
              </a:ext>
            </a:extLst>
          </p:cNvPr>
          <p:cNvPicPr>
            <a:picLocks noChangeAspect="1"/>
          </p:cNvPicPr>
          <p:nvPr/>
        </p:nvPicPr>
        <p:blipFill rotWithShape="1">
          <a:blip r:embed="rId4"/>
          <a:srcRect l="2956" t="-1433" r="-2956" b="1433"/>
          <a:stretch/>
        </p:blipFill>
        <p:spPr>
          <a:xfrm>
            <a:off x="3007169" y="4129435"/>
            <a:ext cx="2495678" cy="2603634"/>
          </a:xfrm>
          <a:prstGeom prst="rect">
            <a:avLst/>
          </a:prstGeom>
        </p:spPr>
      </p:pic>
      <p:sp>
        <p:nvSpPr>
          <p:cNvPr id="15" name="TextBox 14">
            <a:extLst>
              <a:ext uri="{FF2B5EF4-FFF2-40B4-BE49-F238E27FC236}">
                <a16:creationId xmlns:a16="http://schemas.microsoft.com/office/drawing/2014/main" id="{F7314D1A-5C7D-D735-B1FA-1B591643B0A8}"/>
              </a:ext>
            </a:extLst>
          </p:cNvPr>
          <p:cNvSpPr txBox="1"/>
          <p:nvPr/>
        </p:nvSpPr>
        <p:spPr>
          <a:xfrm>
            <a:off x="479425" y="1121959"/>
            <a:ext cx="11307290" cy="646331"/>
          </a:xfrm>
          <a:prstGeom prst="rect">
            <a:avLst/>
          </a:prstGeom>
          <a:noFill/>
        </p:spPr>
        <p:txBody>
          <a:bodyPr wrap="square">
            <a:spAutoFit/>
          </a:bodyPr>
          <a:lstStyle/>
          <a:p>
            <a:pPr marL="285750" indent="-285750">
              <a:buFont typeface="Wingdings" panose="05000000000000000000" pitchFamily="2" charset="2"/>
              <a:buChar char="§"/>
            </a:pPr>
            <a:r>
              <a:rPr lang="en-US"/>
              <a:t>If the dealer decides that they will not be able to work with the lead, the dealer will need to change the owner of the lead back to the Account Executive, so it can be assigned to another dealer. </a:t>
            </a:r>
          </a:p>
        </p:txBody>
      </p:sp>
      <p:sp>
        <p:nvSpPr>
          <p:cNvPr id="16" name="TextBox 15">
            <a:extLst>
              <a:ext uri="{FF2B5EF4-FFF2-40B4-BE49-F238E27FC236}">
                <a16:creationId xmlns:a16="http://schemas.microsoft.com/office/drawing/2014/main" id="{86B6DAF4-A479-DCEA-E833-B3E5FEFBCA46}"/>
              </a:ext>
            </a:extLst>
          </p:cNvPr>
          <p:cNvSpPr txBox="1"/>
          <p:nvPr/>
        </p:nvSpPr>
        <p:spPr>
          <a:xfrm>
            <a:off x="479424" y="2071699"/>
            <a:ext cx="5586047" cy="1754326"/>
          </a:xfrm>
          <a:prstGeom prst="rect">
            <a:avLst/>
          </a:prstGeom>
          <a:noFill/>
        </p:spPr>
        <p:txBody>
          <a:bodyPr wrap="square" rtlCol="0">
            <a:spAutoFit/>
          </a:bodyPr>
          <a:lstStyle/>
          <a:p>
            <a:pPr marL="800100" lvl="1" indent="-342900">
              <a:buFont typeface="Arial" panose="020B0604020202020204" pitchFamily="34" charset="0"/>
              <a:buChar char="•"/>
            </a:pPr>
            <a:r>
              <a:rPr lang="en-US"/>
              <a:t>To reassign a lead, please go to the details tab of the lead.</a:t>
            </a:r>
          </a:p>
          <a:p>
            <a:pPr marL="800100" lvl="1" indent="-342900">
              <a:buFont typeface="Arial" panose="020B0604020202020204" pitchFamily="34" charset="0"/>
              <a:buChar char="•"/>
            </a:pPr>
            <a:r>
              <a:rPr lang="en-US"/>
              <a:t>Click on the icon next to the name of the lead owner (AE) </a:t>
            </a:r>
            <a:r>
              <a:rPr lang="en-US">
                <a:solidFill>
                  <a:schemeClr val="accent2"/>
                </a:solidFill>
              </a:rPr>
              <a:t>[1]</a:t>
            </a:r>
            <a:r>
              <a:rPr lang="en-US"/>
              <a:t>.</a:t>
            </a:r>
          </a:p>
          <a:p>
            <a:pPr marL="800100" lvl="1" indent="-342900">
              <a:buFont typeface="Arial" panose="020B0604020202020204" pitchFamily="34" charset="0"/>
              <a:buChar char="•"/>
            </a:pPr>
            <a:r>
              <a:rPr lang="en-US"/>
              <a:t>Search for the name of your AE, and when found click on ‘Change Owner”.</a:t>
            </a:r>
          </a:p>
        </p:txBody>
      </p:sp>
      <p:sp>
        <p:nvSpPr>
          <p:cNvPr id="18" name="Arrow: Down 17">
            <a:extLst>
              <a:ext uri="{FF2B5EF4-FFF2-40B4-BE49-F238E27FC236}">
                <a16:creationId xmlns:a16="http://schemas.microsoft.com/office/drawing/2014/main" id="{979ACDC7-AFD0-09E0-DBD6-CCB6DD15D7DF}"/>
              </a:ext>
            </a:extLst>
          </p:cNvPr>
          <p:cNvSpPr/>
          <p:nvPr/>
        </p:nvSpPr>
        <p:spPr>
          <a:xfrm rot="16200000">
            <a:off x="6277994" y="5059777"/>
            <a:ext cx="317908" cy="742952"/>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C202EC5C-B107-7BA2-C850-B684D9476467}"/>
              </a:ext>
            </a:extLst>
          </p:cNvPr>
          <p:cNvSpPr txBox="1"/>
          <p:nvPr/>
        </p:nvSpPr>
        <p:spPr>
          <a:xfrm>
            <a:off x="11239500" y="0"/>
            <a:ext cx="952500" cy="369332"/>
          </a:xfrm>
          <a:prstGeom prst="rect">
            <a:avLst/>
          </a:prstGeom>
          <a:solidFill>
            <a:schemeClr val="accent3">
              <a:lumMod val="20000"/>
              <a:lumOff val="80000"/>
            </a:schemeClr>
          </a:solidFill>
        </p:spPr>
        <p:txBody>
          <a:bodyPr wrap="square" rtlCol="0">
            <a:spAutoFit/>
          </a:bodyPr>
          <a:lstStyle/>
          <a:p>
            <a:r>
              <a:rPr lang="en-US"/>
              <a:t>Dealer</a:t>
            </a:r>
          </a:p>
        </p:txBody>
      </p:sp>
      <p:sp>
        <p:nvSpPr>
          <p:cNvPr id="4" name="TextBox 3">
            <a:extLst>
              <a:ext uri="{FF2B5EF4-FFF2-40B4-BE49-F238E27FC236}">
                <a16:creationId xmlns:a16="http://schemas.microsoft.com/office/drawing/2014/main" id="{70797821-B178-A37F-E97A-21CF2475AC58}"/>
              </a:ext>
            </a:extLst>
          </p:cNvPr>
          <p:cNvSpPr txBox="1"/>
          <p:nvPr/>
        </p:nvSpPr>
        <p:spPr>
          <a:xfrm>
            <a:off x="7617583" y="4640553"/>
            <a:ext cx="1335918" cy="184666"/>
          </a:xfrm>
          <a:prstGeom prst="rect">
            <a:avLst/>
          </a:prstGeom>
          <a:solidFill>
            <a:schemeClr val="bg1"/>
          </a:solidFill>
        </p:spPr>
        <p:txBody>
          <a:bodyPr wrap="square" rtlCol="0">
            <a:spAutoFit/>
          </a:bodyPr>
          <a:lstStyle/>
          <a:p>
            <a:r>
              <a:rPr lang="en-US" sz="600" b="1">
                <a:solidFill>
                  <a:srgbClr val="FF0000"/>
                </a:solidFill>
              </a:rPr>
              <a:t>Your Account Executive</a:t>
            </a:r>
          </a:p>
        </p:txBody>
      </p:sp>
      <p:sp>
        <p:nvSpPr>
          <p:cNvPr id="5" name="TextBox 4">
            <a:extLst>
              <a:ext uri="{FF2B5EF4-FFF2-40B4-BE49-F238E27FC236}">
                <a16:creationId xmlns:a16="http://schemas.microsoft.com/office/drawing/2014/main" id="{5C0F783E-8EEB-D8A0-F82C-A2B4F1CEBEB5}"/>
              </a:ext>
            </a:extLst>
          </p:cNvPr>
          <p:cNvSpPr txBox="1"/>
          <p:nvPr/>
        </p:nvSpPr>
        <p:spPr>
          <a:xfrm>
            <a:off x="7617583" y="5179965"/>
            <a:ext cx="1335918" cy="184666"/>
          </a:xfrm>
          <a:prstGeom prst="rect">
            <a:avLst/>
          </a:prstGeom>
          <a:solidFill>
            <a:schemeClr val="bg1"/>
          </a:solidFill>
        </p:spPr>
        <p:txBody>
          <a:bodyPr wrap="square" rtlCol="0">
            <a:spAutoFit/>
          </a:bodyPr>
          <a:lstStyle/>
          <a:p>
            <a:r>
              <a:rPr lang="en-US" sz="600" b="1">
                <a:solidFill>
                  <a:srgbClr val="FF0000"/>
                </a:solidFill>
              </a:rPr>
              <a:t>Your Account Executive</a:t>
            </a:r>
          </a:p>
        </p:txBody>
      </p:sp>
      <p:sp>
        <p:nvSpPr>
          <p:cNvPr id="6" name="TextBox 5">
            <a:extLst>
              <a:ext uri="{FF2B5EF4-FFF2-40B4-BE49-F238E27FC236}">
                <a16:creationId xmlns:a16="http://schemas.microsoft.com/office/drawing/2014/main" id="{17B3F8A4-95CD-5D1F-DFA2-3E87B9AE10AA}"/>
              </a:ext>
            </a:extLst>
          </p:cNvPr>
          <p:cNvSpPr txBox="1"/>
          <p:nvPr/>
        </p:nvSpPr>
        <p:spPr>
          <a:xfrm>
            <a:off x="7617583" y="4926072"/>
            <a:ext cx="392942" cy="230832"/>
          </a:xfrm>
          <a:prstGeom prst="rect">
            <a:avLst/>
          </a:prstGeom>
          <a:solidFill>
            <a:schemeClr val="bg1"/>
          </a:solidFill>
        </p:spPr>
        <p:txBody>
          <a:bodyPr wrap="square" rtlCol="0">
            <a:spAutoFit/>
          </a:bodyPr>
          <a:lstStyle/>
          <a:p>
            <a:r>
              <a:rPr lang="en-US" sz="300" b="1">
                <a:solidFill>
                  <a:srgbClr val="FF0000"/>
                </a:solidFill>
              </a:rPr>
              <a:t>Your Account Executive</a:t>
            </a:r>
          </a:p>
        </p:txBody>
      </p:sp>
      <p:sp>
        <p:nvSpPr>
          <p:cNvPr id="7" name="TextBox 6">
            <a:extLst>
              <a:ext uri="{FF2B5EF4-FFF2-40B4-BE49-F238E27FC236}">
                <a16:creationId xmlns:a16="http://schemas.microsoft.com/office/drawing/2014/main" id="{4E29D2B7-09F3-CF49-BA5F-ADA4BF6BC18F}"/>
              </a:ext>
            </a:extLst>
          </p:cNvPr>
          <p:cNvSpPr txBox="1"/>
          <p:nvPr/>
        </p:nvSpPr>
        <p:spPr>
          <a:xfrm>
            <a:off x="10611364" y="2696403"/>
            <a:ext cx="294484" cy="338554"/>
          </a:xfrm>
          <a:prstGeom prst="rect">
            <a:avLst/>
          </a:prstGeom>
          <a:noFill/>
        </p:spPr>
        <p:txBody>
          <a:bodyPr wrap="square" rtlCol="0">
            <a:spAutoFit/>
          </a:bodyPr>
          <a:lstStyle/>
          <a:p>
            <a:r>
              <a:rPr lang="en-US" sz="1600" b="1">
                <a:solidFill>
                  <a:schemeClr val="accent2"/>
                </a:solidFill>
              </a:rPr>
              <a:t>1</a:t>
            </a:r>
          </a:p>
        </p:txBody>
      </p:sp>
      <p:sp>
        <p:nvSpPr>
          <p:cNvPr id="8" name="Rectangle 7">
            <a:extLst>
              <a:ext uri="{FF2B5EF4-FFF2-40B4-BE49-F238E27FC236}">
                <a16:creationId xmlns:a16="http://schemas.microsoft.com/office/drawing/2014/main" id="{A3CEDF81-9B98-277D-5925-7E64EC406F6B}"/>
              </a:ext>
            </a:extLst>
          </p:cNvPr>
          <p:cNvSpPr/>
          <p:nvPr/>
        </p:nvSpPr>
        <p:spPr>
          <a:xfrm>
            <a:off x="10936376" y="2693575"/>
            <a:ext cx="496638" cy="338553"/>
          </a:xfrm>
          <a:prstGeom prst="rect">
            <a:avLst/>
          </a:prstGeom>
          <a:noFill/>
          <a:ln w="38100" cmpd="sng">
            <a:solidFill>
              <a:schemeClr val="accent2"/>
            </a:solidFill>
          </a:ln>
        </p:spPr>
        <p:style>
          <a:lnRef idx="1">
            <a:schemeClr val="accent1"/>
          </a:lnRef>
          <a:fillRef idx="3">
            <a:schemeClr val="accent1"/>
          </a:fillRef>
          <a:effectRef idx="2">
            <a:schemeClr val="accent1"/>
          </a:effectRef>
          <a:fontRef idx="minor">
            <a:schemeClr val="lt1"/>
          </a:fontRef>
        </p:style>
        <p:txBody>
          <a:bodyPr lIns="121915" tIns="60957" rIns="121915" bIns="60957" rtlCol="0" anchor="ctr"/>
          <a:lstStyle/>
          <a:p>
            <a:pPr algn="ctr"/>
            <a:endParaRPr lang="en-US" sz="2400"/>
          </a:p>
        </p:txBody>
      </p:sp>
    </p:spTree>
    <p:extLst>
      <p:ext uri="{BB962C8B-B14F-4D97-AF65-F5344CB8AC3E}">
        <p14:creationId xmlns:p14="http://schemas.microsoft.com/office/powerpoint/2010/main" val="126226387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a:extLst>
              <a:ext uri="{FF2B5EF4-FFF2-40B4-BE49-F238E27FC236}">
                <a16:creationId xmlns:a16="http://schemas.microsoft.com/office/drawing/2014/main" id="{C446B805-FCFE-246F-34D0-0C608B17D05A}"/>
              </a:ext>
            </a:extLst>
          </p:cNvPr>
          <p:cNvGraphicFramePr>
            <a:graphicFrameLocks noGrp="1"/>
          </p:cNvGraphicFramePr>
          <p:nvPr>
            <p:ph idx="1"/>
            <p:extLst>
              <p:ext uri="{D42A27DB-BD31-4B8C-83A1-F6EECF244321}">
                <p14:modId xmlns:p14="http://schemas.microsoft.com/office/powerpoint/2010/main" val="2849076786"/>
              </p:ext>
            </p:extLst>
          </p:nvPr>
        </p:nvGraphicFramePr>
        <p:xfrm>
          <a:off x="1222707" y="871403"/>
          <a:ext cx="9308651" cy="36967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TextBox 2">
            <a:extLst>
              <a:ext uri="{FF2B5EF4-FFF2-40B4-BE49-F238E27FC236}">
                <a16:creationId xmlns:a16="http://schemas.microsoft.com/office/drawing/2014/main" id="{266F6EEA-8F85-4908-19CF-01C4723D295F}"/>
              </a:ext>
            </a:extLst>
          </p:cNvPr>
          <p:cNvSpPr txBox="1"/>
          <p:nvPr/>
        </p:nvSpPr>
        <p:spPr>
          <a:xfrm>
            <a:off x="11274641" y="0"/>
            <a:ext cx="917359" cy="369332"/>
          </a:xfrm>
          <a:prstGeom prst="rect">
            <a:avLst/>
          </a:prstGeom>
          <a:solidFill>
            <a:schemeClr val="accent3">
              <a:lumMod val="20000"/>
              <a:lumOff val="80000"/>
            </a:schemeClr>
          </a:solidFill>
        </p:spPr>
        <p:txBody>
          <a:bodyPr wrap="square" rtlCol="0">
            <a:spAutoFit/>
          </a:bodyPr>
          <a:lstStyle/>
          <a:p>
            <a:r>
              <a:rPr lang="en-US"/>
              <a:t>Dealer</a:t>
            </a:r>
          </a:p>
        </p:txBody>
      </p:sp>
      <p:grpSp>
        <p:nvGrpSpPr>
          <p:cNvPr id="9" name="Group 8">
            <a:extLst>
              <a:ext uri="{FF2B5EF4-FFF2-40B4-BE49-F238E27FC236}">
                <a16:creationId xmlns:a16="http://schemas.microsoft.com/office/drawing/2014/main" id="{C7BFE2BB-D465-297E-3602-3E7FA918F790}"/>
              </a:ext>
            </a:extLst>
          </p:cNvPr>
          <p:cNvGrpSpPr/>
          <p:nvPr/>
        </p:nvGrpSpPr>
        <p:grpSpPr>
          <a:xfrm>
            <a:off x="0" y="4087509"/>
            <a:ext cx="12192000" cy="1418890"/>
            <a:chOff x="0" y="2695732"/>
            <a:chExt cx="12192000" cy="1418890"/>
          </a:xfrm>
        </p:grpSpPr>
        <p:sp>
          <p:nvSpPr>
            <p:cNvPr id="2" name="Rectangle 1">
              <a:extLst>
                <a:ext uri="{FF2B5EF4-FFF2-40B4-BE49-F238E27FC236}">
                  <a16:creationId xmlns:a16="http://schemas.microsoft.com/office/drawing/2014/main" id="{3DEBA4AA-EA11-C5EC-9007-98B631A0F294}"/>
                </a:ext>
              </a:extLst>
            </p:cNvPr>
            <p:cNvSpPr/>
            <p:nvPr/>
          </p:nvSpPr>
          <p:spPr>
            <a:xfrm>
              <a:off x="0" y="2695732"/>
              <a:ext cx="12192000" cy="141889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2FC10F76-4503-51D0-FF64-9967455B88E1}"/>
                </a:ext>
              </a:extLst>
            </p:cNvPr>
            <p:cNvSpPr txBox="1"/>
            <p:nvPr/>
          </p:nvSpPr>
          <p:spPr>
            <a:xfrm>
              <a:off x="4587417" y="3099439"/>
              <a:ext cx="3062900" cy="584775"/>
            </a:xfrm>
            <a:prstGeom prst="rect">
              <a:avLst/>
            </a:prstGeom>
            <a:noFill/>
          </p:spPr>
          <p:txBody>
            <a:bodyPr wrap="square">
              <a:spAutoFit/>
            </a:bodyPr>
            <a:lstStyle/>
            <a:p>
              <a:pPr algn="ctr"/>
              <a:r>
                <a:rPr lang="en-US" sz="1600"/>
                <a:t>If won, congratulations! Please mark the opportunity as won.</a:t>
              </a:r>
            </a:p>
          </p:txBody>
        </p:sp>
        <p:sp>
          <p:nvSpPr>
            <p:cNvPr id="16" name="TextBox 15">
              <a:extLst>
                <a:ext uri="{FF2B5EF4-FFF2-40B4-BE49-F238E27FC236}">
                  <a16:creationId xmlns:a16="http://schemas.microsoft.com/office/drawing/2014/main" id="{D32E4A1E-AF86-1DF1-7B08-BF0600D2A749}"/>
                </a:ext>
              </a:extLst>
            </p:cNvPr>
            <p:cNvSpPr txBox="1"/>
            <p:nvPr/>
          </p:nvSpPr>
          <p:spPr>
            <a:xfrm>
              <a:off x="286574" y="2862737"/>
              <a:ext cx="4008370" cy="1077218"/>
            </a:xfrm>
            <a:prstGeom prst="rect">
              <a:avLst/>
            </a:prstGeom>
            <a:noFill/>
          </p:spPr>
          <p:txBody>
            <a:bodyPr wrap="square">
              <a:spAutoFit/>
            </a:bodyPr>
            <a:lstStyle/>
            <a:p>
              <a:pPr algn="ctr"/>
              <a:r>
                <a:rPr lang="en-US" sz="1600"/>
                <a:t>The lead is unqualified if they decide not to move ahead with the purchase from any supplier. It cannot be classified as lost or won, as there is no opportunity to sell. </a:t>
              </a:r>
            </a:p>
          </p:txBody>
        </p:sp>
        <p:sp>
          <p:nvSpPr>
            <p:cNvPr id="5" name="TextBox 4">
              <a:extLst>
                <a:ext uri="{FF2B5EF4-FFF2-40B4-BE49-F238E27FC236}">
                  <a16:creationId xmlns:a16="http://schemas.microsoft.com/office/drawing/2014/main" id="{8AE8C1BF-D0FF-641F-5FF2-8DB4ACC02ED5}"/>
                </a:ext>
              </a:extLst>
            </p:cNvPr>
            <p:cNvSpPr txBox="1"/>
            <p:nvPr/>
          </p:nvSpPr>
          <p:spPr>
            <a:xfrm>
              <a:off x="7905656" y="3108958"/>
              <a:ext cx="3770902" cy="584775"/>
            </a:xfrm>
            <a:prstGeom prst="rect">
              <a:avLst/>
            </a:prstGeom>
            <a:noFill/>
          </p:spPr>
          <p:txBody>
            <a:bodyPr wrap="square">
              <a:spAutoFit/>
            </a:bodyPr>
            <a:lstStyle/>
            <a:p>
              <a:pPr algn="ctr"/>
              <a:r>
                <a:rPr lang="en-US" sz="1600"/>
                <a:t>If the lead opts for another supplier, the opportunity is lost.</a:t>
              </a:r>
            </a:p>
          </p:txBody>
        </p:sp>
        <p:sp>
          <p:nvSpPr>
            <p:cNvPr id="7" name="Arrow: Chevron 6">
              <a:extLst>
                <a:ext uri="{FF2B5EF4-FFF2-40B4-BE49-F238E27FC236}">
                  <a16:creationId xmlns:a16="http://schemas.microsoft.com/office/drawing/2014/main" id="{43F3F584-9D69-7EB7-1407-34F120039833}"/>
                </a:ext>
              </a:extLst>
            </p:cNvPr>
            <p:cNvSpPr/>
            <p:nvPr/>
          </p:nvSpPr>
          <p:spPr>
            <a:xfrm>
              <a:off x="4303197" y="3185937"/>
              <a:ext cx="409077" cy="430819"/>
            </a:xfrm>
            <a:prstGeom prst="chevron">
              <a:avLst/>
            </a:prstGeom>
            <a:solidFill>
              <a:schemeClr val="tx2">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0E0A5A0E-3ABE-69E9-CEA0-FB695299AD39}"/>
                </a:ext>
              </a:extLst>
            </p:cNvPr>
            <p:cNvSpPr/>
            <p:nvPr/>
          </p:nvSpPr>
          <p:spPr>
            <a:xfrm>
              <a:off x="7495144" y="3176212"/>
              <a:ext cx="409077" cy="430819"/>
            </a:xfrm>
            <a:prstGeom prst="chevron">
              <a:avLst/>
            </a:prstGeom>
            <a:solidFill>
              <a:schemeClr val="tx2">
                <a:lumMod val="40000"/>
                <a:lumOff val="60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 name="Title 1">
            <a:extLst>
              <a:ext uri="{FF2B5EF4-FFF2-40B4-BE49-F238E27FC236}">
                <a16:creationId xmlns:a16="http://schemas.microsoft.com/office/drawing/2014/main" id="{26B29A48-2B19-3666-49DE-37FC5337CAFC}"/>
              </a:ext>
            </a:extLst>
          </p:cNvPr>
          <p:cNvSpPr>
            <a:spLocks noGrp="1"/>
          </p:cNvSpPr>
          <p:nvPr>
            <p:ph type="title"/>
          </p:nvPr>
        </p:nvSpPr>
        <p:spPr>
          <a:xfrm>
            <a:off x="479425" y="198814"/>
            <a:ext cx="9308651" cy="816849"/>
          </a:xfrm>
        </p:spPr>
        <p:txBody>
          <a:bodyPr>
            <a:normAutofit/>
          </a:bodyPr>
          <a:lstStyle/>
          <a:p>
            <a:r>
              <a:rPr lang="en-US" sz="4000"/>
              <a:t>Lead Status</a:t>
            </a:r>
          </a:p>
        </p:txBody>
      </p:sp>
    </p:spTree>
    <p:extLst>
      <p:ext uri="{BB962C8B-B14F-4D97-AF65-F5344CB8AC3E}">
        <p14:creationId xmlns:p14="http://schemas.microsoft.com/office/powerpoint/2010/main" val="78777910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88F9A-C978-4E5E-894F-4C6BE3E42844}"/>
              </a:ext>
            </a:extLst>
          </p:cNvPr>
          <p:cNvSpPr>
            <a:spLocks noGrp="1"/>
          </p:cNvSpPr>
          <p:nvPr>
            <p:ph type="title"/>
          </p:nvPr>
        </p:nvSpPr>
        <p:spPr>
          <a:xfrm>
            <a:off x="489050" y="202110"/>
            <a:ext cx="10888134" cy="828408"/>
          </a:xfrm>
        </p:spPr>
        <p:txBody>
          <a:bodyPr>
            <a:normAutofit/>
          </a:bodyPr>
          <a:lstStyle/>
          <a:p>
            <a:r>
              <a:rPr lang="en-US" sz="4000"/>
              <a:t>Reasons for Rejection</a:t>
            </a:r>
          </a:p>
        </p:txBody>
      </p:sp>
      <p:sp>
        <p:nvSpPr>
          <p:cNvPr id="4" name="Content Placeholder 3">
            <a:extLst>
              <a:ext uri="{FF2B5EF4-FFF2-40B4-BE49-F238E27FC236}">
                <a16:creationId xmlns:a16="http://schemas.microsoft.com/office/drawing/2014/main" id="{5A394CD5-640B-49A9-A97C-CCFC6D6BE931}"/>
              </a:ext>
            </a:extLst>
          </p:cNvPr>
          <p:cNvSpPr>
            <a:spLocks noGrp="1"/>
          </p:cNvSpPr>
          <p:nvPr>
            <p:ph sz="quarter" idx="12"/>
          </p:nvPr>
        </p:nvSpPr>
        <p:spPr>
          <a:xfrm>
            <a:off x="479424" y="1140978"/>
            <a:ext cx="7807325" cy="1325563"/>
          </a:xfrm>
        </p:spPr>
        <p:txBody>
          <a:bodyPr numCol="1" anchor="ctr"/>
          <a:lstStyle/>
          <a:p>
            <a:pPr>
              <a:buFont typeface="Wingdings" panose="05000000000000000000" pitchFamily="2" charset="2"/>
              <a:buChar char="§"/>
            </a:pPr>
            <a:endParaRPr lang="en-US" sz="2000" b="1"/>
          </a:p>
          <a:p>
            <a:pPr>
              <a:buFont typeface="Wingdings" panose="05000000000000000000" pitchFamily="2" charset="2"/>
              <a:buChar char="§"/>
            </a:pPr>
            <a:endParaRPr lang="en-US" sz="2000" b="1"/>
          </a:p>
          <a:p>
            <a:pPr>
              <a:buFont typeface="Wingdings" panose="05000000000000000000" pitchFamily="2" charset="2"/>
              <a:buChar char="§"/>
            </a:pPr>
            <a:endParaRPr lang="en-US" sz="2000" b="1"/>
          </a:p>
          <a:p>
            <a:pPr>
              <a:buFont typeface="Wingdings" panose="05000000000000000000" pitchFamily="2" charset="2"/>
              <a:buChar char="§"/>
            </a:pPr>
            <a:r>
              <a:rPr lang="en-US" sz="2000" b="1"/>
              <a:t>Dealer will need to provide reasons of rejection when </a:t>
            </a:r>
            <a:r>
              <a:rPr lang="en-US" sz="2000" b="1">
                <a:solidFill>
                  <a:schemeClr val="accent4"/>
                </a:solidFill>
              </a:rPr>
              <a:t>Unqualified</a:t>
            </a:r>
            <a:r>
              <a:rPr lang="en-US" sz="2000" b="1"/>
              <a:t> or </a:t>
            </a:r>
            <a:r>
              <a:rPr lang="en-US" sz="2000" b="1">
                <a:solidFill>
                  <a:schemeClr val="accent2"/>
                </a:solidFill>
              </a:rPr>
              <a:t>Lost</a:t>
            </a:r>
            <a:r>
              <a:rPr lang="en-US" sz="2000" b="1"/>
              <a:t>. There are several options in the “Reasons for Rejection” dropdown, pick the one that applies:</a:t>
            </a:r>
            <a:endParaRPr lang="en-US" sz="1050"/>
          </a:p>
          <a:p>
            <a:pPr lvl="1">
              <a:buFont typeface="Wingdings" panose="05000000000000000000" pitchFamily="2" charset="2"/>
              <a:buChar char="§"/>
            </a:pPr>
            <a:endParaRPr lang="en-US" sz="1050"/>
          </a:p>
          <a:p>
            <a:pPr lvl="1">
              <a:buFont typeface="Wingdings" panose="05000000000000000000" pitchFamily="2" charset="2"/>
              <a:buChar char="§"/>
            </a:pPr>
            <a:endParaRPr lang="en-US" sz="1050"/>
          </a:p>
          <a:p>
            <a:pPr lvl="1">
              <a:buFont typeface="Wingdings" panose="05000000000000000000" pitchFamily="2" charset="2"/>
              <a:buChar char="§"/>
            </a:pPr>
            <a:endParaRPr lang="en-US" sz="1050"/>
          </a:p>
          <a:p>
            <a:pPr lvl="1">
              <a:buFont typeface="Wingdings" panose="05000000000000000000" pitchFamily="2" charset="2"/>
              <a:buChar char="§"/>
            </a:pPr>
            <a:endParaRPr lang="en-US" sz="1050"/>
          </a:p>
          <a:p>
            <a:pPr lvl="1">
              <a:buFont typeface="Wingdings" panose="05000000000000000000" pitchFamily="2" charset="2"/>
              <a:buChar char="§"/>
            </a:pPr>
            <a:endParaRPr lang="en-US" sz="1050"/>
          </a:p>
          <a:p>
            <a:pPr lvl="1">
              <a:buFont typeface="Wingdings" panose="05000000000000000000" pitchFamily="2" charset="2"/>
              <a:buChar char="§"/>
            </a:pPr>
            <a:endParaRPr lang="en-US" sz="1050"/>
          </a:p>
          <a:p>
            <a:pPr lvl="1">
              <a:buFont typeface="Wingdings" panose="05000000000000000000" pitchFamily="2" charset="2"/>
              <a:buChar char="§"/>
            </a:pPr>
            <a:endParaRPr lang="en-US" sz="1050"/>
          </a:p>
          <a:p>
            <a:pPr marL="91440" lvl="1">
              <a:spcBef>
                <a:spcPts val="0"/>
              </a:spcBef>
              <a:buFont typeface="Wingdings" panose="05000000000000000000" pitchFamily="2" charset="2"/>
              <a:buChar char="§"/>
            </a:pPr>
            <a:endParaRPr lang="en-US" sz="1050"/>
          </a:p>
        </p:txBody>
      </p:sp>
      <p:sp>
        <p:nvSpPr>
          <p:cNvPr id="5" name="Text Placeholder 4">
            <a:extLst>
              <a:ext uri="{FF2B5EF4-FFF2-40B4-BE49-F238E27FC236}">
                <a16:creationId xmlns:a16="http://schemas.microsoft.com/office/drawing/2014/main" id="{7FE4AE5F-5196-4EBB-AE87-823AEFA20B1E}"/>
              </a:ext>
            </a:extLst>
          </p:cNvPr>
          <p:cNvSpPr>
            <a:spLocks noGrp="1"/>
          </p:cNvSpPr>
          <p:nvPr>
            <p:ph type="body" sz="quarter" idx="13"/>
          </p:nvPr>
        </p:nvSpPr>
        <p:spPr/>
        <p:txBody>
          <a:bodyPr/>
          <a:lstStyle/>
          <a:p>
            <a:endParaRPr lang="en-US"/>
          </a:p>
        </p:txBody>
      </p:sp>
      <p:sp>
        <p:nvSpPr>
          <p:cNvPr id="6" name="TextBox 5">
            <a:extLst>
              <a:ext uri="{FF2B5EF4-FFF2-40B4-BE49-F238E27FC236}">
                <a16:creationId xmlns:a16="http://schemas.microsoft.com/office/drawing/2014/main" id="{A2B26642-53CF-49B2-BCA7-FAB95D0552DE}"/>
              </a:ext>
            </a:extLst>
          </p:cNvPr>
          <p:cNvSpPr txBox="1"/>
          <p:nvPr/>
        </p:nvSpPr>
        <p:spPr>
          <a:xfrm>
            <a:off x="8065206" y="2883610"/>
            <a:ext cx="3650544" cy="1846659"/>
          </a:xfrm>
          <a:prstGeom prst="rect">
            <a:avLst/>
          </a:prstGeom>
          <a:solidFill>
            <a:schemeClr val="accent6">
              <a:lumMod val="65000"/>
              <a:lumOff val="35000"/>
            </a:schemeClr>
          </a:solidFill>
        </p:spPr>
        <p:txBody>
          <a:bodyPr wrap="square" rtlCol="0">
            <a:spAutoFit/>
          </a:bodyPr>
          <a:lstStyle/>
          <a:p>
            <a:pPr algn="ctr"/>
            <a:r>
              <a:rPr lang="en-US" sz="2400" b="1">
                <a:solidFill>
                  <a:schemeClr val="bg1"/>
                </a:solidFill>
              </a:rPr>
              <a:t>Why is this important?</a:t>
            </a:r>
          </a:p>
          <a:p>
            <a:endParaRPr lang="en-US"/>
          </a:p>
          <a:p>
            <a:pPr algn="ctr"/>
            <a:r>
              <a:rPr lang="en-US">
                <a:solidFill>
                  <a:schemeClr val="bg1"/>
                </a:solidFill>
              </a:rPr>
              <a:t>Marketing uses this information to improve campaigns and to measure the quality of our leads.</a:t>
            </a:r>
          </a:p>
          <a:p>
            <a:endParaRPr lang="en-US">
              <a:solidFill>
                <a:schemeClr val="bg1"/>
              </a:solidFill>
            </a:endParaRPr>
          </a:p>
        </p:txBody>
      </p:sp>
      <p:sp>
        <p:nvSpPr>
          <p:cNvPr id="10" name="TextBox 9">
            <a:extLst>
              <a:ext uri="{FF2B5EF4-FFF2-40B4-BE49-F238E27FC236}">
                <a16:creationId xmlns:a16="http://schemas.microsoft.com/office/drawing/2014/main" id="{702986F2-2F04-701B-8A7C-5A0508F834E9}"/>
              </a:ext>
            </a:extLst>
          </p:cNvPr>
          <p:cNvSpPr txBox="1"/>
          <p:nvPr/>
        </p:nvSpPr>
        <p:spPr>
          <a:xfrm>
            <a:off x="11239500" y="0"/>
            <a:ext cx="952500" cy="369332"/>
          </a:xfrm>
          <a:prstGeom prst="rect">
            <a:avLst/>
          </a:prstGeom>
          <a:solidFill>
            <a:schemeClr val="accent3">
              <a:lumMod val="20000"/>
              <a:lumOff val="80000"/>
            </a:schemeClr>
          </a:solidFill>
        </p:spPr>
        <p:txBody>
          <a:bodyPr wrap="square" rtlCol="0">
            <a:spAutoFit/>
          </a:bodyPr>
          <a:lstStyle/>
          <a:p>
            <a:r>
              <a:rPr lang="en-US"/>
              <a:t>Dealer</a:t>
            </a:r>
          </a:p>
        </p:txBody>
      </p:sp>
      <p:sp>
        <p:nvSpPr>
          <p:cNvPr id="9" name="TextBox 8">
            <a:extLst>
              <a:ext uri="{FF2B5EF4-FFF2-40B4-BE49-F238E27FC236}">
                <a16:creationId xmlns:a16="http://schemas.microsoft.com/office/drawing/2014/main" id="{A19BE210-C9F3-199C-F03D-0D2D3A0F10E1}"/>
              </a:ext>
            </a:extLst>
          </p:cNvPr>
          <p:cNvSpPr txBox="1"/>
          <p:nvPr/>
        </p:nvSpPr>
        <p:spPr>
          <a:xfrm>
            <a:off x="931132" y="6006904"/>
            <a:ext cx="6100762" cy="646331"/>
          </a:xfrm>
          <a:prstGeom prst="rect">
            <a:avLst/>
          </a:prstGeom>
          <a:noFill/>
          <a:ln>
            <a:solidFill>
              <a:schemeClr val="accent2"/>
            </a:solidFill>
          </a:ln>
        </p:spPr>
        <p:txBody>
          <a:bodyPr wrap="square">
            <a:spAutoFit/>
          </a:bodyPr>
          <a:lstStyle/>
          <a:p>
            <a:pPr algn="ctr"/>
            <a:r>
              <a:rPr lang="en-US" sz="1800" b="1"/>
              <a:t>***Remember to hit on the ‘save’ button after your selection at the bottom of the page to proceed***</a:t>
            </a:r>
            <a:endParaRPr lang="en-US"/>
          </a:p>
        </p:txBody>
      </p:sp>
      <p:sp>
        <p:nvSpPr>
          <p:cNvPr id="3" name="TextBox 2">
            <a:extLst>
              <a:ext uri="{FF2B5EF4-FFF2-40B4-BE49-F238E27FC236}">
                <a16:creationId xmlns:a16="http://schemas.microsoft.com/office/drawing/2014/main" id="{84E3C51B-749A-A4D7-FCC5-79318CFDAF46}"/>
              </a:ext>
            </a:extLst>
          </p:cNvPr>
          <p:cNvSpPr txBox="1"/>
          <p:nvPr/>
        </p:nvSpPr>
        <p:spPr>
          <a:xfrm>
            <a:off x="777942" y="2462885"/>
            <a:ext cx="6689558" cy="2862322"/>
          </a:xfrm>
          <a:prstGeom prst="rect">
            <a:avLst/>
          </a:prstGeom>
          <a:solidFill>
            <a:schemeClr val="accent5">
              <a:lumMod val="40000"/>
              <a:lumOff val="60000"/>
            </a:schemeClr>
          </a:solidFill>
        </p:spPr>
        <p:txBody>
          <a:bodyPr wrap="square" rtlCol="0">
            <a:spAutoFit/>
          </a:bodyPr>
          <a:lstStyle/>
          <a:p>
            <a:pPr marL="285750" indent="-285750">
              <a:buFont typeface="Arial" panose="020B0604020202020204" pitchFamily="34" charset="0"/>
              <a:buChar char="•"/>
            </a:pPr>
            <a:r>
              <a:rPr lang="en-US"/>
              <a:t>Just Browsing, not ready to buy</a:t>
            </a:r>
          </a:p>
          <a:p>
            <a:pPr marL="285750" indent="-285750">
              <a:buFont typeface="Arial" panose="020B0604020202020204" pitchFamily="34" charset="0"/>
              <a:buChar char="•"/>
            </a:pPr>
            <a:r>
              <a:rPr lang="en-US"/>
              <a:t>Lost to Competitor – price too high</a:t>
            </a:r>
          </a:p>
          <a:p>
            <a:pPr marL="285750" indent="-285750">
              <a:buFont typeface="Arial" panose="020B0604020202020204" pitchFamily="34" charset="0"/>
              <a:buChar char="•"/>
            </a:pPr>
            <a:r>
              <a:rPr lang="en-US"/>
              <a:t>Lost to Competitor – leadtime</a:t>
            </a:r>
          </a:p>
          <a:p>
            <a:pPr marL="285750" indent="-285750">
              <a:buFont typeface="Arial" panose="020B0604020202020204" pitchFamily="34" charset="0"/>
              <a:buChar char="•"/>
            </a:pPr>
            <a:r>
              <a:rPr lang="en-US"/>
              <a:t>Lost to Competitor – not the right fit product</a:t>
            </a:r>
          </a:p>
          <a:p>
            <a:pPr marL="285750" indent="-285750">
              <a:buFont typeface="Arial" panose="020B0604020202020204" pitchFamily="34" charset="0"/>
              <a:buChar char="•"/>
            </a:pPr>
            <a:r>
              <a:rPr lang="en-US"/>
              <a:t>No Customer Response</a:t>
            </a:r>
          </a:p>
          <a:p>
            <a:pPr marL="285750" indent="-285750">
              <a:buFont typeface="Arial" panose="020B0604020202020204" pitchFamily="34" charset="0"/>
              <a:buChar char="•"/>
            </a:pPr>
            <a:r>
              <a:rPr lang="en-US"/>
              <a:t>Financing Option Not Available</a:t>
            </a:r>
          </a:p>
          <a:p>
            <a:pPr marL="285750" indent="-285750">
              <a:buFont typeface="Arial" panose="020B0604020202020204" pitchFamily="34" charset="0"/>
              <a:buChar char="•"/>
            </a:pPr>
            <a:r>
              <a:rPr lang="en-US"/>
              <a:t>Service Inquiry</a:t>
            </a:r>
          </a:p>
          <a:p>
            <a:pPr marL="285750" indent="-285750">
              <a:buFont typeface="Arial" panose="020B0604020202020204" pitchFamily="34" charset="0"/>
              <a:buChar char="•"/>
            </a:pPr>
            <a:r>
              <a:rPr lang="en-US"/>
              <a:t>RV Inquiry</a:t>
            </a:r>
          </a:p>
          <a:p>
            <a:pPr marL="285750" indent="-285750">
              <a:buFont typeface="Arial" panose="020B0604020202020204" pitchFamily="34" charset="0"/>
              <a:buChar char="•"/>
            </a:pPr>
            <a:r>
              <a:rPr lang="en-US"/>
              <a:t>Career Inquiry</a:t>
            </a:r>
          </a:p>
          <a:p>
            <a:pPr marL="285750" indent="-285750">
              <a:buFont typeface="Arial" panose="020B0604020202020204" pitchFamily="34" charset="0"/>
              <a:buChar char="•"/>
            </a:pPr>
            <a:r>
              <a:rPr lang="en-US"/>
              <a:t>SPAM</a:t>
            </a:r>
          </a:p>
        </p:txBody>
      </p:sp>
    </p:spTree>
    <p:extLst>
      <p:ext uri="{BB962C8B-B14F-4D97-AF65-F5344CB8AC3E}">
        <p14:creationId xmlns:p14="http://schemas.microsoft.com/office/powerpoint/2010/main" val="24226971"/>
      </p:ext>
    </p:extLst>
  </p:cSld>
  <p:clrMapOvr>
    <a:masterClrMapping/>
  </p:clrMapOvr>
  <p:extLst>
    <p:ext uri="{6950BFC3-D8DA-4A85-94F7-54DA5524770B}">
      <p188:commentRel xmlns:p188="http://schemas.microsoft.com/office/powerpoint/2018/8/main" r:id="rId2"/>
    </p:ext>
  </p:extLs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827F4-80A0-64F6-53DF-58A0A27BEDBB}"/>
              </a:ext>
            </a:extLst>
          </p:cNvPr>
          <p:cNvSpPr>
            <a:spLocks noGrp="1"/>
          </p:cNvSpPr>
          <p:nvPr>
            <p:ph type="title"/>
          </p:nvPr>
        </p:nvSpPr>
        <p:spPr>
          <a:xfrm>
            <a:off x="489050" y="198538"/>
            <a:ext cx="9308651" cy="890587"/>
          </a:xfrm>
        </p:spPr>
        <p:txBody>
          <a:bodyPr>
            <a:normAutofit/>
          </a:bodyPr>
          <a:lstStyle/>
          <a:p>
            <a:r>
              <a:rPr lang="en-US" sz="4000"/>
              <a:t>Leads Dashboard</a:t>
            </a:r>
          </a:p>
        </p:txBody>
      </p:sp>
      <p:sp>
        <p:nvSpPr>
          <p:cNvPr id="5" name="TextBox 4">
            <a:extLst>
              <a:ext uri="{FF2B5EF4-FFF2-40B4-BE49-F238E27FC236}">
                <a16:creationId xmlns:a16="http://schemas.microsoft.com/office/drawing/2014/main" id="{0BC9B868-B0CD-0774-51FD-FC51EDF6D75A}"/>
              </a:ext>
            </a:extLst>
          </p:cNvPr>
          <p:cNvSpPr txBox="1"/>
          <p:nvPr/>
        </p:nvSpPr>
        <p:spPr>
          <a:xfrm>
            <a:off x="489050" y="976066"/>
            <a:ext cx="10320121" cy="1615827"/>
          </a:xfrm>
          <a:prstGeom prst="rect">
            <a:avLst/>
          </a:prstGeom>
          <a:noFill/>
        </p:spPr>
        <p:txBody>
          <a:bodyPr wrap="square">
            <a:spAutoFit/>
          </a:bodyPr>
          <a:lstStyle/>
          <a:p>
            <a:pPr marL="285750" indent="-285750">
              <a:lnSpc>
                <a:spcPct val="150000"/>
              </a:lnSpc>
              <a:buFont typeface="Wingdings" panose="05000000000000000000" pitchFamily="2" charset="2"/>
              <a:buChar char="§"/>
            </a:pPr>
            <a:r>
              <a:rPr lang="en-US"/>
              <a:t>The dashboard feature can be accessed from the navigation bar by clicking on ‘dashboard’ </a:t>
            </a:r>
            <a:r>
              <a:rPr lang="en-US">
                <a:solidFill>
                  <a:schemeClr val="accent3">
                    <a:lumMod val="60000"/>
                    <a:lumOff val="40000"/>
                  </a:schemeClr>
                </a:solidFill>
              </a:rPr>
              <a:t>[1] </a:t>
            </a:r>
          </a:p>
          <a:p>
            <a:pPr marL="285750" indent="-285750">
              <a:lnSpc>
                <a:spcPct val="150000"/>
              </a:lnSpc>
              <a:buFont typeface="Wingdings" panose="05000000000000000000" pitchFamily="2" charset="2"/>
              <a:buChar char="§"/>
            </a:pPr>
            <a:r>
              <a:rPr lang="en-US"/>
              <a:t>The dashboard displays real time data and is refreshed using on the ‘refresh’ button </a:t>
            </a:r>
            <a:r>
              <a:rPr lang="en-US">
                <a:solidFill>
                  <a:schemeClr val="accent2"/>
                </a:solidFill>
              </a:rPr>
              <a:t>[2] </a:t>
            </a:r>
          </a:p>
          <a:p>
            <a:pPr marL="285750" indent="-285750">
              <a:lnSpc>
                <a:spcPct val="150000"/>
              </a:lnSpc>
              <a:buFont typeface="Wingdings" panose="05000000000000000000" pitchFamily="2" charset="2"/>
              <a:buChar char="§"/>
            </a:pPr>
            <a:r>
              <a:rPr lang="en-US"/>
              <a:t>It gives the dealer an, easy to digest, view of status with a number of statistics and graphs.</a:t>
            </a:r>
          </a:p>
          <a:p>
            <a:pPr marL="285750" indent="-285750">
              <a:buFont typeface="Wingdings" panose="05000000000000000000" pitchFamily="2" charset="2"/>
              <a:buChar char="§"/>
            </a:pPr>
            <a:endParaRPr lang="en-US">
              <a:solidFill>
                <a:schemeClr val="bg1"/>
              </a:solidFill>
            </a:endParaRPr>
          </a:p>
        </p:txBody>
      </p:sp>
      <p:sp>
        <p:nvSpPr>
          <p:cNvPr id="3" name="TextBox 2">
            <a:extLst>
              <a:ext uri="{FF2B5EF4-FFF2-40B4-BE49-F238E27FC236}">
                <a16:creationId xmlns:a16="http://schemas.microsoft.com/office/drawing/2014/main" id="{ADDCC5E5-D582-0B17-CC7F-588AFCAD77F8}"/>
              </a:ext>
            </a:extLst>
          </p:cNvPr>
          <p:cNvSpPr txBox="1"/>
          <p:nvPr/>
        </p:nvSpPr>
        <p:spPr>
          <a:xfrm>
            <a:off x="11239500" y="0"/>
            <a:ext cx="952500" cy="369332"/>
          </a:xfrm>
          <a:prstGeom prst="rect">
            <a:avLst/>
          </a:prstGeom>
          <a:solidFill>
            <a:schemeClr val="accent3">
              <a:lumMod val="20000"/>
              <a:lumOff val="80000"/>
            </a:schemeClr>
          </a:solidFill>
        </p:spPr>
        <p:txBody>
          <a:bodyPr wrap="square" rtlCol="0">
            <a:spAutoFit/>
          </a:bodyPr>
          <a:lstStyle/>
          <a:p>
            <a:r>
              <a:rPr lang="en-US"/>
              <a:t>Dealer</a:t>
            </a:r>
          </a:p>
        </p:txBody>
      </p:sp>
      <p:grpSp>
        <p:nvGrpSpPr>
          <p:cNvPr id="11" name="Group 10">
            <a:extLst>
              <a:ext uri="{FF2B5EF4-FFF2-40B4-BE49-F238E27FC236}">
                <a16:creationId xmlns:a16="http://schemas.microsoft.com/office/drawing/2014/main" id="{39587AD3-2209-D604-5238-CC02E086EF0F}"/>
              </a:ext>
            </a:extLst>
          </p:cNvPr>
          <p:cNvGrpSpPr/>
          <p:nvPr/>
        </p:nvGrpSpPr>
        <p:grpSpPr>
          <a:xfrm>
            <a:off x="902937" y="2504893"/>
            <a:ext cx="8664575" cy="4289325"/>
            <a:chOff x="489050" y="2379762"/>
            <a:chExt cx="8664575" cy="4289325"/>
          </a:xfrm>
        </p:grpSpPr>
        <p:pic>
          <p:nvPicPr>
            <p:cNvPr id="8" name="Picture 7">
              <a:extLst>
                <a:ext uri="{FF2B5EF4-FFF2-40B4-BE49-F238E27FC236}">
                  <a16:creationId xmlns:a16="http://schemas.microsoft.com/office/drawing/2014/main" id="{39BED609-BDBC-0C4E-5CFE-D9D8C5CB9BC0}"/>
                </a:ext>
              </a:extLst>
            </p:cNvPr>
            <p:cNvPicPr>
              <a:picLocks noChangeAspect="1"/>
            </p:cNvPicPr>
            <p:nvPr/>
          </p:nvPicPr>
          <p:blipFill rotWithShape="1">
            <a:blip r:embed="rId4"/>
            <a:srcRect r="927" b="30608"/>
            <a:stretch/>
          </p:blipFill>
          <p:spPr>
            <a:xfrm>
              <a:off x="489050" y="2379762"/>
              <a:ext cx="8664575" cy="4289325"/>
            </a:xfrm>
            <a:prstGeom prst="rect">
              <a:avLst/>
            </a:prstGeom>
          </p:spPr>
        </p:pic>
        <p:sp>
          <p:nvSpPr>
            <p:cNvPr id="7" name="TextBox 6">
              <a:extLst>
                <a:ext uri="{FF2B5EF4-FFF2-40B4-BE49-F238E27FC236}">
                  <a16:creationId xmlns:a16="http://schemas.microsoft.com/office/drawing/2014/main" id="{B24C8B68-87C3-54D0-087E-7B225B461959}"/>
                </a:ext>
              </a:extLst>
            </p:cNvPr>
            <p:cNvSpPr txBox="1"/>
            <p:nvPr/>
          </p:nvSpPr>
          <p:spPr>
            <a:xfrm>
              <a:off x="8294572" y="3247416"/>
              <a:ext cx="626164" cy="288235"/>
            </a:xfrm>
            <a:prstGeom prst="rect">
              <a:avLst/>
            </a:prstGeom>
            <a:noFill/>
            <a:ln w="28575">
              <a:solidFill>
                <a:schemeClr val="accent2"/>
              </a:solidFill>
            </a:ln>
          </p:spPr>
          <p:txBody>
            <a:bodyPr wrap="square">
              <a:spAutoFit/>
            </a:bodyPr>
            <a:lstStyle/>
            <a:p>
              <a:endParaRPr lang="en-US" sz="1200"/>
            </a:p>
          </p:txBody>
        </p:sp>
        <p:sp>
          <p:nvSpPr>
            <p:cNvPr id="4" name="TextBox 3">
              <a:extLst>
                <a:ext uri="{FF2B5EF4-FFF2-40B4-BE49-F238E27FC236}">
                  <a16:creationId xmlns:a16="http://schemas.microsoft.com/office/drawing/2014/main" id="{D77E67DF-B2FB-0E0A-82F0-27D40944B8B8}"/>
                </a:ext>
              </a:extLst>
            </p:cNvPr>
            <p:cNvSpPr txBox="1"/>
            <p:nvPr/>
          </p:nvSpPr>
          <p:spPr>
            <a:xfrm>
              <a:off x="2392961" y="2722585"/>
              <a:ext cx="626164" cy="288235"/>
            </a:xfrm>
            <a:prstGeom prst="rect">
              <a:avLst/>
            </a:prstGeom>
            <a:noFill/>
            <a:ln w="28575">
              <a:solidFill>
                <a:schemeClr val="accent3">
                  <a:lumMod val="60000"/>
                  <a:lumOff val="40000"/>
                </a:schemeClr>
              </a:solidFill>
            </a:ln>
          </p:spPr>
          <p:txBody>
            <a:bodyPr wrap="square">
              <a:spAutoFit/>
            </a:bodyPr>
            <a:lstStyle/>
            <a:p>
              <a:endParaRPr lang="en-US" sz="1200"/>
            </a:p>
          </p:txBody>
        </p:sp>
        <p:sp>
          <p:nvSpPr>
            <p:cNvPr id="9" name="TextBox 8">
              <a:extLst>
                <a:ext uri="{FF2B5EF4-FFF2-40B4-BE49-F238E27FC236}">
                  <a16:creationId xmlns:a16="http://schemas.microsoft.com/office/drawing/2014/main" id="{CF0ACDD3-BBC6-EEAD-9A15-7A7F5CEAA9E4}"/>
                </a:ext>
              </a:extLst>
            </p:cNvPr>
            <p:cNvSpPr txBox="1"/>
            <p:nvPr/>
          </p:nvSpPr>
          <p:spPr>
            <a:xfrm>
              <a:off x="2558801" y="2973173"/>
              <a:ext cx="294484" cy="338554"/>
            </a:xfrm>
            <a:prstGeom prst="rect">
              <a:avLst/>
            </a:prstGeom>
            <a:noFill/>
          </p:spPr>
          <p:txBody>
            <a:bodyPr wrap="square" rtlCol="0">
              <a:spAutoFit/>
            </a:bodyPr>
            <a:lstStyle/>
            <a:p>
              <a:r>
                <a:rPr lang="en-US" sz="1600" b="1">
                  <a:solidFill>
                    <a:schemeClr val="accent3">
                      <a:lumMod val="60000"/>
                      <a:lumOff val="40000"/>
                    </a:schemeClr>
                  </a:solidFill>
                </a:rPr>
                <a:t>1</a:t>
              </a:r>
            </a:p>
          </p:txBody>
        </p:sp>
        <p:sp>
          <p:nvSpPr>
            <p:cNvPr id="10" name="TextBox 9">
              <a:extLst>
                <a:ext uri="{FF2B5EF4-FFF2-40B4-BE49-F238E27FC236}">
                  <a16:creationId xmlns:a16="http://schemas.microsoft.com/office/drawing/2014/main" id="{445B11E8-8C5B-0C4D-3113-0E0266346137}"/>
                </a:ext>
              </a:extLst>
            </p:cNvPr>
            <p:cNvSpPr txBox="1"/>
            <p:nvPr/>
          </p:nvSpPr>
          <p:spPr>
            <a:xfrm>
              <a:off x="8460412" y="3487526"/>
              <a:ext cx="294484" cy="338554"/>
            </a:xfrm>
            <a:prstGeom prst="rect">
              <a:avLst/>
            </a:prstGeom>
            <a:noFill/>
          </p:spPr>
          <p:txBody>
            <a:bodyPr wrap="square" rtlCol="0">
              <a:spAutoFit/>
            </a:bodyPr>
            <a:lstStyle/>
            <a:p>
              <a:r>
                <a:rPr lang="en-US" sz="1600" b="1">
                  <a:solidFill>
                    <a:schemeClr val="accent2"/>
                  </a:solidFill>
                </a:rPr>
                <a:t>2</a:t>
              </a:r>
            </a:p>
          </p:txBody>
        </p:sp>
      </p:grpSp>
    </p:spTree>
    <p:extLst>
      <p:ext uri="{BB962C8B-B14F-4D97-AF65-F5344CB8AC3E}">
        <p14:creationId xmlns:p14="http://schemas.microsoft.com/office/powerpoint/2010/main" val="3346113683"/>
      </p:ext>
    </p:extLst>
  </p:cSld>
  <p:clrMapOvr>
    <a:masterClrMapping/>
  </p:clrMapOvr>
  <p:extLst>
    <p:ext uri="{6950BFC3-D8DA-4A85-94F7-54DA5524770B}">
      <p188:commentRel xmlns:p188="http://schemas.microsoft.com/office/powerpoint/2018/8/main" r:id="rId3"/>
    </p:ext>
  </p:extLs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a:extLst>
              <a:ext uri="{FF2B5EF4-FFF2-40B4-BE49-F238E27FC236}">
                <a16:creationId xmlns:a16="http://schemas.microsoft.com/office/drawing/2014/main" id="{6808BDF0-0610-91C4-EBBC-B1E6141763DD}"/>
              </a:ext>
            </a:extLst>
          </p:cNvPr>
          <p:cNvSpPr/>
          <p:nvPr/>
        </p:nvSpPr>
        <p:spPr>
          <a:xfrm>
            <a:off x="1235397" y="4135005"/>
            <a:ext cx="3595221" cy="265372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C9E7F7D6-1187-C69C-EB88-8B58EE1F2B5C}"/>
              </a:ext>
            </a:extLst>
          </p:cNvPr>
          <p:cNvSpPr>
            <a:spLocks noGrp="1"/>
          </p:cNvSpPr>
          <p:nvPr>
            <p:ph type="title"/>
          </p:nvPr>
        </p:nvSpPr>
        <p:spPr>
          <a:xfrm>
            <a:off x="488661" y="191199"/>
            <a:ext cx="9308651" cy="723202"/>
          </a:xfrm>
        </p:spPr>
        <p:txBody>
          <a:bodyPr>
            <a:normAutofit/>
          </a:bodyPr>
          <a:lstStyle/>
          <a:p>
            <a:r>
              <a:rPr lang="en-GB" sz="4000"/>
              <a:t>Leads Dashboard Detail</a:t>
            </a:r>
          </a:p>
        </p:txBody>
      </p:sp>
      <p:grpSp>
        <p:nvGrpSpPr>
          <p:cNvPr id="6" name="Group 5">
            <a:extLst>
              <a:ext uri="{FF2B5EF4-FFF2-40B4-BE49-F238E27FC236}">
                <a16:creationId xmlns:a16="http://schemas.microsoft.com/office/drawing/2014/main" id="{81077D96-962F-5ECF-DCB5-2793E5301EA4}"/>
              </a:ext>
            </a:extLst>
          </p:cNvPr>
          <p:cNvGrpSpPr/>
          <p:nvPr/>
        </p:nvGrpSpPr>
        <p:grpSpPr>
          <a:xfrm>
            <a:off x="479425" y="1125104"/>
            <a:ext cx="5153025" cy="2876550"/>
            <a:chOff x="828675" y="1162050"/>
            <a:chExt cx="5153025" cy="2876550"/>
          </a:xfrm>
        </p:grpSpPr>
        <p:sp>
          <p:nvSpPr>
            <p:cNvPr id="5" name="Rectangle 4">
              <a:extLst>
                <a:ext uri="{FF2B5EF4-FFF2-40B4-BE49-F238E27FC236}">
                  <a16:creationId xmlns:a16="http://schemas.microsoft.com/office/drawing/2014/main" id="{DD0759E2-61D4-D9C7-BC5E-0A87DA1E4202}"/>
                </a:ext>
              </a:extLst>
            </p:cNvPr>
            <p:cNvSpPr/>
            <p:nvPr/>
          </p:nvSpPr>
          <p:spPr>
            <a:xfrm>
              <a:off x="828675" y="1162050"/>
              <a:ext cx="5153025" cy="28765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3">
                    <a:lumMod val="60000"/>
                    <a:lumOff val="40000"/>
                  </a:schemeClr>
                </a:solidFill>
              </a:endParaRPr>
            </a:p>
          </p:txBody>
        </p:sp>
        <p:pic>
          <p:nvPicPr>
            <p:cNvPr id="4" name="Picture 3">
              <a:extLst>
                <a:ext uri="{FF2B5EF4-FFF2-40B4-BE49-F238E27FC236}">
                  <a16:creationId xmlns:a16="http://schemas.microsoft.com/office/drawing/2014/main" id="{E45830AD-1471-C5F6-EDC2-0419A337ADEC}"/>
                </a:ext>
              </a:extLst>
            </p:cNvPr>
            <p:cNvPicPr>
              <a:picLocks noChangeAspect="1"/>
            </p:cNvPicPr>
            <p:nvPr/>
          </p:nvPicPr>
          <p:blipFill rotWithShape="1">
            <a:blip r:embed="rId2"/>
            <a:srcRect l="2785" t="24215" r="41018" b="33255"/>
            <a:stretch/>
          </p:blipFill>
          <p:spPr>
            <a:xfrm>
              <a:off x="933450" y="1295401"/>
              <a:ext cx="4914900" cy="2628900"/>
            </a:xfrm>
            <a:prstGeom prst="rect">
              <a:avLst/>
            </a:prstGeom>
          </p:spPr>
        </p:pic>
      </p:grpSp>
      <p:sp>
        <p:nvSpPr>
          <p:cNvPr id="7" name="TextBox 6">
            <a:extLst>
              <a:ext uri="{FF2B5EF4-FFF2-40B4-BE49-F238E27FC236}">
                <a16:creationId xmlns:a16="http://schemas.microsoft.com/office/drawing/2014/main" id="{9350AF91-0FD4-D8C6-2D41-FDC355198BFD}"/>
              </a:ext>
            </a:extLst>
          </p:cNvPr>
          <p:cNvSpPr txBox="1"/>
          <p:nvPr/>
        </p:nvSpPr>
        <p:spPr>
          <a:xfrm>
            <a:off x="6096000" y="1089891"/>
            <a:ext cx="5458691" cy="2862322"/>
          </a:xfrm>
          <a:prstGeom prst="rect">
            <a:avLst/>
          </a:prstGeom>
          <a:noFill/>
        </p:spPr>
        <p:txBody>
          <a:bodyPr wrap="square" rtlCol="0">
            <a:spAutoFit/>
          </a:bodyPr>
          <a:lstStyle/>
          <a:p>
            <a:pPr marL="285750" indent="-285750">
              <a:buFont typeface="Wingdings" panose="05000000000000000000" pitchFamily="2" charset="2"/>
              <a:buChar char="§"/>
            </a:pPr>
            <a:r>
              <a:rPr lang="en-GB"/>
              <a:t>The left side of the dashboard displays four key statistics for the Dealer</a:t>
            </a:r>
          </a:p>
          <a:p>
            <a:pPr marL="742950" lvl="1" indent="-285750">
              <a:buFont typeface="Arial" panose="020B0604020202020204" pitchFamily="34" charset="0"/>
              <a:buChar char="•"/>
            </a:pPr>
            <a:r>
              <a:rPr lang="en-GB" sz="1600" b="1"/>
              <a:t>My Leads</a:t>
            </a:r>
            <a:r>
              <a:rPr lang="en-GB" sz="1600"/>
              <a:t> </a:t>
            </a:r>
            <a:r>
              <a:rPr lang="en-GB" sz="1600">
                <a:solidFill>
                  <a:schemeClr val="accent3">
                    <a:lumMod val="60000"/>
                    <a:lumOff val="40000"/>
                  </a:schemeClr>
                </a:solidFill>
              </a:rPr>
              <a:t>[1] </a:t>
            </a:r>
            <a:r>
              <a:rPr lang="en-GB" sz="1600"/>
              <a:t>displays the total number of leads assigned to the dealer</a:t>
            </a:r>
          </a:p>
          <a:p>
            <a:pPr marL="742950" lvl="1" indent="-285750">
              <a:buFont typeface="Arial" panose="020B0604020202020204" pitchFamily="34" charset="0"/>
              <a:buChar char="•"/>
            </a:pPr>
            <a:r>
              <a:rPr lang="en-GB" sz="1600" b="1"/>
              <a:t>Contacted Leads </a:t>
            </a:r>
            <a:r>
              <a:rPr lang="en-GB" sz="1600">
                <a:solidFill>
                  <a:schemeClr val="accent3">
                    <a:lumMod val="60000"/>
                    <a:lumOff val="40000"/>
                  </a:schemeClr>
                </a:solidFill>
              </a:rPr>
              <a:t>[2] </a:t>
            </a:r>
            <a:r>
              <a:rPr lang="en-GB" sz="1600"/>
              <a:t>displays the number of leads the dealer has update the lead stage to ‘Contacted’</a:t>
            </a:r>
          </a:p>
          <a:p>
            <a:pPr marL="742950" lvl="1" indent="-285750">
              <a:buFont typeface="Arial" panose="020B0604020202020204" pitchFamily="34" charset="0"/>
              <a:buChar char="•"/>
            </a:pPr>
            <a:r>
              <a:rPr lang="en-GB" sz="1600" b="1"/>
              <a:t>Leads Won</a:t>
            </a:r>
            <a:r>
              <a:rPr lang="en-GB" sz="1600"/>
              <a:t> </a:t>
            </a:r>
            <a:r>
              <a:rPr lang="en-GB" sz="1600">
                <a:solidFill>
                  <a:schemeClr val="accent3">
                    <a:lumMod val="60000"/>
                    <a:lumOff val="40000"/>
                  </a:schemeClr>
                </a:solidFill>
              </a:rPr>
              <a:t>[3] </a:t>
            </a:r>
            <a:r>
              <a:rPr lang="en-GB" sz="1600"/>
              <a:t>displays the number of leads the dealer has updated the lead stage to ‘Won’</a:t>
            </a:r>
          </a:p>
          <a:p>
            <a:pPr marL="742950" lvl="1" indent="-285750">
              <a:buFont typeface="Arial" panose="020B0604020202020204" pitchFamily="34" charset="0"/>
              <a:buChar char="•"/>
            </a:pPr>
            <a:r>
              <a:rPr lang="en-GB" sz="1600" b="1"/>
              <a:t>Lost Leads </a:t>
            </a:r>
            <a:r>
              <a:rPr lang="en-GB" sz="1600">
                <a:solidFill>
                  <a:schemeClr val="accent3">
                    <a:lumMod val="60000"/>
                    <a:lumOff val="40000"/>
                  </a:schemeClr>
                </a:solidFill>
              </a:rPr>
              <a:t>[4] </a:t>
            </a:r>
            <a:r>
              <a:rPr lang="en-GB" sz="1600"/>
              <a:t>displays the number of leads the dealer has updated the lead stage to ‘Lost’ </a:t>
            </a:r>
          </a:p>
        </p:txBody>
      </p:sp>
      <p:sp>
        <p:nvSpPr>
          <p:cNvPr id="8" name="TextBox 7">
            <a:extLst>
              <a:ext uri="{FF2B5EF4-FFF2-40B4-BE49-F238E27FC236}">
                <a16:creationId xmlns:a16="http://schemas.microsoft.com/office/drawing/2014/main" id="{C91CAD29-D2CF-F179-329A-658378165DBA}"/>
              </a:ext>
            </a:extLst>
          </p:cNvPr>
          <p:cNvSpPr txBox="1"/>
          <p:nvPr/>
        </p:nvSpPr>
        <p:spPr>
          <a:xfrm>
            <a:off x="2778212" y="2651411"/>
            <a:ext cx="626164" cy="288235"/>
          </a:xfrm>
          <a:prstGeom prst="rect">
            <a:avLst/>
          </a:prstGeom>
          <a:noFill/>
          <a:ln w="28575">
            <a:solidFill>
              <a:schemeClr val="accent3">
                <a:lumMod val="60000"/>
                <a:lumOff val="40000"/>
              </a:schemeClr>
            </a:solidFill>
          </a:ln>
        </p:spPr>
        <p:txBody>
          <a:bodyPr wrap="square">
            <a:spAutoFit/>
          </a:bodyPr>
          <a:lstStyle/>
          <a:p>
            <a:endParaRPr lang="en-US" sz="1200"/>
          </a:p>
        </p:txBody>
      </p:sp>
      <p:sp>
        <p:nvSpPr>
          <p:cNvPr id="9" name="TextBox 8">
            <a:extLst>
              <a:ext uri="{FF2B5EF4-FFF2-40B4-BE49-F238E27FC236}">
                <a16:creationId xmlns:a16="http://schemas.microsoft.com/office/drawing/2014/main" id="{E7A9141E-3A86-4443-A4FC-1BAC3728017B}"/>
              </a:ext>
            </a:extLst>
          </p:cNvPr>
          <p:cNvSpPr txBox="1"/>
          <p:nvPr/>
        </p:nvSpPr>
        <p:spPr>
          <a:xfrm>
            <a:off x="729673" y="2651411"/>
            <a:ext cx="822036" cy="288235"/>
          </a:xfrm>
          <a:prstGeom prst="rect">
            <a:avLst/>
          </a:prstGeom>
          <a:noFill/>
          <a:ln w="28575">
            <a:solidFill>
              <a:schemeClr val="accent3">
                <a:lumMod val="60000"/>
                <a:lumOff val="40000"/>
              </a:schemeClr>
            </a:solidFill>
          </a:ln>
        </p:spPr>
        <p:txBody>
          <a:bodyPr wrap="square">
            <a:spAutoFit/>
          </a:bodyPr>
          <a:lstStyle/>
          <a:p>
            <a:endParaRPr lang="en-US" sz="1200"/>
          </a:p>
        </p:txBody>
      </p:sp>
      <p:sp>
        <p:nvSpPr>
          <p:cNvPr id="10" name="TextBox 9">
            <a:extLst>
              <a:ext uri="{FF2B5EF4-FFF2-40B4-BE49-F238E27FC236}">
                <a16:creationId xmlns:a16="http://schemas.microsoft.com/office/drawing/2014/main" id="{12DEFF00-7387-8E0A-8518-CD459AD88096}"/>
              </a:ext>
            </a:extLst>
          </p:cNvPr>
          <p:cNvSpPr txBox="1"/>
          <p:nvPr/>
        </p:nvSpPr>
        <p:spPr>
          <a:xfrm>
            <a:off x="2778212" y="1323106"/>
            <a:ext cx="626164" cy="288235"/>
          </a:xfrm>
          <a:prstGeom prst="rect">
            <a:avLst/>
          </a:prstGeom>
          <a:noFill/>
          <a:ln w="28575">
            <a:solidFill>
              <a:schemeClr val="accent3">
                <a:lumMod val="60000"/>
                <a:lumOff val="40000"/>
              </a:schemeClr>
            </a:solidFill>
          </a:ln>
        </p:spPr>
        <p:txBody>
          <a:bodyPr wrap="square">
            <a:spAutoFit/>
          </a:bodyPr>
          <a:lstStyle/>
          <a:p>
            <a:endParaRPr lang="en-US" sz="1200"/>
          </a:p>
        </p:txBody>
      </p:sp>
      <p:sp>
        <p:nvSpPr>
          <p:cNvPr id="11" name="TextBox 10">
            <a:extLst>
              <a:ext uri="{FF2B5EF4-FFF2-40B4-BE49-F238E27FC236}">
                <a16:creationId xmlns:a16="http://schemas.microsoft.com/office/drawing/2014/main" id="{7CE2B5FD-D9ED-D4FB-3A6C-1E786F98A423}"/>
              </a:ext>
            </a:extLst>
          </p:cNvPr>
          <p:cNvSpPr txBox="1"/>
          <p:nvPr/>
        </p:nvSpPr>
        <p:spPr>
          <a:xfrm>
            <a:off x="646545" y="1323107"/>
            <a:ext cx="626164" cy="288235"/>
          </a:xfrm>
          <a:prstGeom prst="rect">
            <a:avLst/>
          </a:prstGeom>
          <a:noFill/>
          <a:ln w="28575">
            <a:solidFill>
              <a:schemeClr val="accent3">
                <a:lumMod val="60000"/>
                <a:lumOff val="40000"/>
              </a:schemeClr>
            </a:solidFill>
          </a:ln>
        </p:spPr>
        <p:txBody>
          <a:bodyPr wrap="square">
            <a:spAutoFit/>
          </a:bodyPr>
          <a:lstStyle/>
          <a:p>
            <a:endParaRPr lang="en-US" sz="1200"/>
          </a:p>
        </p:txBody>
      </p:sp>
      <p:sp>
        <p:nvSpPr>
          <p:cNvPr id="12" name="TextBox 11">
            <a:extLst>
              <a:ext uri="{FF2B5EF4-FFF2-40B4-BE49-F238E27FC236}">
                <a16:creationId xmlns:a16="http://schemas.microsoft.com/office/drawing/2014/main" id="{F1F1BB9A-618A-5233-43DE-222A7C930D6C}"/>
              </a:ext>
            </a:extLst>
          </p:cNvPr>
          <p:cNvSpPr txBox="1"/>
          <p:nvPr/>
        </p:nvSpPr>
        <p:spPr>
          <a:xfrm>
            <a:off x="3392031" y="2626251"/>
            <a:ext cx="294484" cy="338554"/>
          </a:xfrm>
          <a:prstGeom prst="rect">
            <a:avLst/>
          </a:prstGeom>
          <a:noFill/>
        </p:spPr>
        <p:txBody>
          <a:bodyPr wrap="square" rtlCol="0">
            <a:spAutoFit/>
          </a:bodyPr>
          <a:lstStyle/>
          <a:p>
            <a:r>
              <a:rPr lang="en-US" sz="1600" b="1">
                <a:solidFill>
                  <a:schemeClr val="accent3">
                    <a:lumMod val="60000"/>
                    <a:lumOff val="40000"/>
                  </a:schemeClr>
                </a:solidFill>
              </a:rPr>
              <a:t>4</a:t>
            </a:r>
          </a:p>
        </p:txBody>
      </p:sp>
      <p:sp>
        <p:nvSpPr>
          <p:cNvPr id="13" name="TextBox 12">
            <a:extLst>
              <a:ext uri="{FF2B5EF4-FFF2-40B4-BE49-F238E27FC236}">
                <a16:creationId xmlns:a16="http://schemas.microsoft.com/office/drawing/2014/main" id="{CB86076A-E534-9A4E-D8ED-AF8570876AAB}"/>
              </a:ext>
            </a:extLst>
          </p:cNvPr>
          <p:cNvSpPr txBox="1"/>
          <p:nvPr/>
        </p:nvSpPr>
        <p:spPr>
          <a:xfrm>
            <a:off x="1509242" y="2626251"/>
            <a:ext cx="294484" cy="338554"/>
          </a:xfrm>
          <a:prstGeom prst="rect">
            <a:avLst/>
          </a:prstGeom>
          <a:noFill/>
        </p:spPr>
        <p:txBody>
          <a:bodyPr wrap="square" rtlCol="0">
            <a:spAutoFit/>
          </a:bodyPr>
          <a:lstStyle/>
          <a:p>
            <a:r>
              <a:rPr lang="en-US" sz="1600" b="1">
                <a:solidFill>
                  <a:schemeClr val="accent3">
                    <a:lumMod val="60000"/>
                    <a:lumOff val="40000"/>
                  </a:schemeClr>
                </a:solidFill>
              </a:rPr>
              <a:t>2</a:t>
            </a:r>
          </a:p>
        </p:txBody>
      </p:sp>
      <p:sp>
        <p:nvSpPr>
          <p:cNvPr id="14" name="TextBox 13">
            <a:extLst>
              <a:ext uri="{FF2B5EF4-FFF2-40B4-BE49-F238E27FC236}">
                <a16:creationId xmlns:a16="http://schemas.microsoft.com/office/drawing/2014/main" id="{79DB86E3-13CE-20C3-36F2-75651A562110}"/>
              </a:ext>
            </a:extLst>
          </p:cNvPr>
          <p:cNvSpPr txBox="1"/>
          <p:nvPr/>
        </p:nvSpPr>
        <p:spPr>
          <a:xfrm>
            <a:off x="3392031" y="1272787"/>
            <a:ext cx="294484" cy="338554"/>
          </a:xfrm>
          <a:prstGeom prst="rect">
            <a:avLst/>
          </a:prstGeom>
          <a:noFill/>
        </p:spPr>
        <p:txBody>
          <a:bodyPr wrap="square" rtlCol="0">
            <a:spAutoFit/>
          </a:bodyPr>
          <a:lstStyle/>
          <a:p>
            <a:r>
              <a:rPr lang="en-US" sz="1600" b="1">
                <a:solidFill>
                  <a:schemeClr val="accent3">
                    <a:lumMod val="60000"/>
                    <a:lumOff val="40000"/>
                  </a:schemeClr>
                </a:solidFill>
              </a:rPr>
              <a:t>3</a:t>
            </a:r>
          </a:p>
        </p:txBody>
      </p:sp>
      <p:sp>
        <p:nvSpPr>
          <p:cNvPr id="15" name="TextBox 14">
            <a:extLst>
              <a:ext uri="{FF2B5EF4-FFF2-40B4-BE49-F238E27FC236}">
                <a16:creationId xmlns:a16="http://schemas.microsoft.com/office/drawing/2014/main" id="{D982027D-1E49-0165-7DDD-0B66BC2A56F8}"/>
              </a:ext>
            </a:extLst>
          </p:cNvPr>
          <p:cNvSpPr txBox="1"/>
          <p:nvPr/>
        </p:nvSpPr>
        <p:spPr>
          <a:xfrm>
            <a:off x="1226161" y="1272787"/>
            <a:ext cx="294484" cy="338554"/>
          </a:xfrm>
          <a:prstGeom prst="rect">
            <a:avLst/>
          </a:prstGeom>
          <a:noFill/>
        </p:spPr>
        <p:txBody>
          <a:bodyPr wrap="square" rtlCol="0">
            <a:spAutoFit/>
          </a:bodyPr>
          <a:lstStyle/>
          <a:p>
            <a:r>
              <a:rPr lang="en-US" sz="1600" b="1">
                <a:solidFill>
                  <a:schemeClr val="accent3">
                    <a:lumMod val="60000"/>
                    <a:lumOff val="40000"/>
                  </a:schemeClr>
                </a:solidFill>
              </a:rPr>
              <a:t>1</a:t>
            </a:r>
          </a:p>
        </p:txBody>
      </p:sp>
      <p:pic>
        <p:nvPicPr>
          <p:cNvPr id="17" name="Picture 16">
            <a:extLst>
              <a:ext uri="{FF2B5EF4-FFF2-40B4-BE49-F238E27FC236}">
                <a16:creationId xmlns:a16="http://schemas.microsoft.com/office/drawing/2014/main" id="{9457329B-1B94-034B-1FF6-18DC88C78A57}"/>
              </a:ext>
            </a:extLst>
          </p:cNvPr>
          <p:cNvPicPr>
            <a:picLocks noChangeAspect="1"/>
          </p:cNvPicPr>
          <p:nvPr/>
        </p:nvPicPr>
        <p:blipFill rotWithShape="1">
          <a:blip r:embed="rId2"/>
          <a:srcRect l="59379" t="25467" r="1545" b="33749"/>
          <a:stretch/>
        </p:blipFill>
        <p:spPr>
          <a:xfrm>
            <a:off x="1332922" y="4212357"/>
            <a:ext cx="3417455" cy="2520952"/>
          </a:xfrm>
          <a:prstGeom prst="rect">
            <a:avLst/>
          </a:prstGeom>
        </p:spPr>
      </p:pic>
      <p:sp>
        <p:nvSpPr>
          <p:cNvPr id="23" name="TextBox 22">
            <a:extLst>
              <a:ext uri="{FF2B5EF4-FFF2-40B4-BE49-F238E27FC236}">
                <a16:creationId xmlns:a16="http://schemas.microsoft.com/office/drawing/2014/main" id="{CEB5F007-D901-98FF-1E3E-1D8D68911EB0}"/>
              </a:ext>
            </a:extLst>
          </p:cNvPr>
          <p:cNvSpPr txBox="1"/>
          <p:nvPr/>
        </p:nvSpPr>
        <p:spPr>
          <a:xfrm>
            <a:off x="6105236" y="4115746"/>
            <a:ext cx="5458691" cy="2123658"/>
          </a:xfrm>
          <a:prstGeom prst="rect">
            <a:avLst/>
          </a:prstGeom>
          <a:noFill/>
        </p:spPr>
        <p:txBody>
          <a:bodyPr wrap="square" rtlCol="0">
            <a:spAutoFit/>
          </a:bodyPr>
          <a:lstStyle/>
          <a:p>
            <a:pPr marL="285750" indent="-285750">
              <a:buFont typeface="Wingdings" panose="05000000000000000000" pitchFamily="2" charset="2"/>
              <a:buChar char="§"/>
            </a:pPr>
            <a:r>
              <a:rPr lang="en-GB"/>
              <a:t>The right side of the dashboard displays a summary of the dealers total lead assignment</a:t>
            </a:r>
          </a:p>
          <a:p>
            <a:pPr marL="742950" lvl="1" indent="-285750">
              <a:buFont typeface="Arial" panose="020B0604020202020204" pitchFamily="34" charset="0"/>
              <a:buChar char="•"/>
            </a:pPr>
            <a:r>
              <a:rPr lang="en-GB" sz="1600"/>
              <a:t>Leads are broken out by the six stages of the lead tracking process</a:t>
            </a:r>
          </a:p>
          <a:p>
            <a:pPr marL="742950" lvl="1" indent="-285750">
              <a:buFont typeface="Arial" panose="020B0604020202020204" pitchFamily="34" charset="0"/>
              <a:buChar char="•"/>
            </a:pPr>
            <a:r>
              <a:rPr lang="en-GB" sz="1600"/>
              <a:t>Gives the dealer an overview of the leads and can be used to focus resource on areas of opportunity e.g. contacted but not yet qualified</a:t>
            </a:r>
          </a:p>
          <a:p>
            <a:pPr marL="742950" lvl="1" indent="-285750">
              <a:buFont typeface="Arial" panose="020B0604020202020204" pitchFamily="34" charset="0"/>
              <a:buChar char="•"/>
            </a:pPr>
            <a:endParaRPr lang="en-GB" sz="1600"/>
          </a:p>
        </p:txBody>
      </p:sp>
    </p:spTree>
    <p:extLst>
      <p:ext uri="{BB962C8B-B14F-4D97-AF65-F5344CB8AC3E}">
        <p14:creationId xmlns:p14="http://schemas.microsoft.com/office/powerpoint/2010/main" val="31664659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590" y="0"/>
            <a:ext cx="12188825" cy="687206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172"/>
            <a:endParaRPr lang="en-US" sz="2400">
              <a:noFill/>
            </a:endParaRPr>
          </a:p>
        </p:txBody>
      </p:sp>
      <p:sp>
        <p:nvSpPr>
          <p:cNvPr id="6" name="TextBox 5"/>
          <p:cNvSpPr txBox="1"/>
          <p:nvPr/>
        </p:nvSpPr>
        <p:spPr>
          <a:xfrm>
            <a:off x="5106190" y="2921168"/>
            <a:ext cx="1941557" cy="1015663"/>
          </a:xfrm>
          <a:prstGeom prst="rect">
            <a:avLst/>
          </a:prstGeom>
          <a:noFill/>
        </p:spPr>
        <p:txBody>
          <a:bodyPr wrap="none" rtlCol="0">
            <a:spAutoFit/>
          </a:bodyPr>
          <a:lstStyle/>
          <a:p>
            <a:pPr algn="ctr" defTabSz="914172"/>
            <a:r>
              <a:rPr lang="en-US" sz="6000" b="1" spc="400">
                <a:solidFill>
                  <a:srgbClr val="FFFFFF"/>
                </a:solidFill>
                <a:ea typeface="Arial" charset="0"/>
                <a:cs typeface="Arial" charset="0"/>
              </a:rPr>
              <a:t>Q</a:t>
            </a:r>
            <a:r>
              <a:rPr lang="en-US" sz="6000" b="1" spc="400">
                <a:solidFill>
                  <a:srgbClr val="DA281C"/>
                </a:solidFill>
                <a:ea typeface="Arial" charset="0"/>
                <a:cs typeface="Arial" charset="0"/>
              </a:rPr>
              <a:t>+</a:t>
            </a:r>
            <a:r>
              <a:rPr lang="en-US" sz="6000" b="1" spc="400">
                <a:solidFill>
                  <a:srgbClr val="FFFFFF"/>
                </a:solidFill>
                <a:ea typeface="Arial" charset="0"/>
                <a:cs typeface="Arial" charset="0"/>
              </a:rPr>
              <a:t>A</a:t>
            </a:r>
          </a:p>
        </p:txBody>
      </p:sp>
    </p:spTree>
    <p:extLst>
      <p:ext uri="{BB962C8B-B14F-4D97-AF65-F5344CB8AC3E}">
        <p14:creationId xmlns:p14="http://schemas.microsoft.com/office/powerpoint/2010/main" val="9478580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Object 8" hidden="1">
            <a:extLst>
              <a:ext uri="{FF2B5EF4-FFF2-40B4-BE49-F238E27FC236}">
                <a16:creationId xmlns:a16="http://schemas.microsoft.com/office/drawing/2014/main" id="{665D745B-2E2B-4635-BE25-D1F5A726390F}"/>
              </a:ext>
            </a:extLst>
          </p:cNvPr>
          <p:cNvGraphicFramePr>
            <a:graphicFrameLocks noChangeAspect="1"/>
          </p:cNvGraphicFramePr>
          <p:nvPr>
            <p:custDataLst>
              <p:tags r:id="rId2"/>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spid="_x0000_s23553" name="think-cell Slide" r:id="rId6" imgW="395" imgH="394" progId="TCLayout.ActiveDocument.1">
                  <p:embed/>
                </p:oleObj>
              </mc:Choice>
              <mc:Fallback>
                <p:oleObj name="think-cell Slide" r:id="rId6" imgW="395" imgH="394" progId="TCLayout.ActiveDocument.1">
                  <p:embed/>
                  <p:pic>
                    <p:nvPicPr>
                      <p:cNvPr id="9" name="Object 8" hidden="1">
                        <a:extLst>
                          <a:ext uri="{FF2B5EF4-FFF2-40B4-BE49-F238E27FC236}">
                            <a16:creationId xmlns:a16="http://schemas.microsoft.com/office/drawing/2014/main" id="{665D745B-2E2B-4635-BE25-D1F5A726390F}"/>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10" name="Rectangle 9" hidden="1">
            <a:extLst>
              <a:ext uri="{FF2B5EF4-FFF2-40B4-BE49-F238E27FC236}">
                <a16:creationId xmlns:a16="http://schemas.microsoft.com/office/drawing/2014/main" id="{8FDF7C54-FAB0-4ED1-8668-479A4484ED46}"/>
              </a:ext>
            </a:extLst>
          </p:cNvPr>
          <p:cNvSpPr/>
          <p:nvPr>
            <p:custDataLst>
              <p:tags r:id="rId3"/>
            </p:custDataLst>
          </p:nvPr>
        </p:nvSpPr>
        <p:spPr>
          <a:xfrm>
            <a:off x="0" y="0"/>
            <a:ext cx="158750" cy="158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4400" b="1" i="0" u="none" strike="noStrike" kern="1200" cap="none" spc="0" normalizeH="0" baseline="0" noProof="0">
              <a:ln>
                <a:noFill/>
              </a:ln>
              <a:solidFill>
                <a:srgbClr val="FFFFFF"/>
              </a:solidFill>
              <a:effectLst/>
              <a:uLnTx/>
              <a:uFillTx/>
              <a:latin typeface="Arial" panose="020B0604020202020204" pitchFamily="34" charset="0"/>
              <a:ea typeface="+mn-ea"/>
              <a:cs typeface="Arial" panose="020B0604020202020204" pitchFamily="34" charset="0"/>
              <a:sym typeface="Arial" panose="020B0604020202020204" pitchFamily="34" charset="0"/>
            </a:endParaRPr>
          </a:p>
        </p:txBody>
      </p:sp>
      <p:sp>
        <p:nvSpPr>
          <p:cNvPr id="6" name="Title 5">
            <a:extLst>
              <a:ext uri="{FF2B5EF4-FFF2-40B4-BE49-F238E27FC236}">
                <a16:creationId xmlns:a16="http://schemas.microsoft.com/office/drawing/2014/main" id="{EABE8DB3-482B-4163-823C-F75F17BDC31A}"/>
              </a:ext>
            </a:extLst>
          </p:cNvPr>
          <p:cNvSpPr>
            <a:spLocks noGrp="1"/>
          </p:cNvSpPr>
          <p:nvPr>
            <p:ph type="title"/>
          </p:nvPr>
        </p:nvSpPr>
        <p:spPr>
          <a:xfrm>
            <a:off x="479425" y="195429"/>
            <a:ext cx="10744200" cy="768200"/>
          </a:xfrm>
        </p:spPr>
        <p:txBody>
          <a:bodyPr>
            <a:normAutofit fontScale="90000"/>
          </a:bodyPr>
          <a:lstStyle/>
          <a:p>
            <a:r>
              <a:rPr lang="en-GB">
                <a:latin typeface="Arial"/>
                <a:cs typeface="Arial"/>
              </a:rPr>
              <a:t>Program Overview</a:t>
            </a:r>
            <a:br>
              <a:rPr lang="en-GB">
                <a:latin typeface="Arial"/>
                <a:cs typeface="Arial"/>
              </a:rPr>
            </a:br>
            <a:endParaRPr lang="en-GB">
              <a:latin typeface="Arial"/>
              <a:cs typeface="Arial"/>
            </a:endParaRPr>
          </a:p>
        </p:txBody>
      </p:sp>
      <p:sp>
        <p:nvSpPr>
          <p:cNvPr id="8" name="Text Placeholder 7">
            <a:extLst>
              <a:ext uri="{FF2B5EF4-FFF2-40B4-BE49-F238E27FC236}">
                <a16:creationId xmlns:a16="http://schemas.microsoft.com/office/drawing/2014/main" id="{9A8F32AC-C6FD-4427-B66E-FE12B2257D83}"/>
              </a:ext>
            </a:extLst>
          </p:cNvPr>
          <p:cNvSpPr>
            <a:spLocks noGrp="1"/>
          </p:cNvSpPr>
          <p:nvPr>
            <p:ph type="body" sz="quarter" idx="11"/>
          </p:nvPr>
        </p:nvSpPr>
        <p:spPr>
          <a:xfrm>
            <a:off x="8956428" y="6514782"/>
            <a:ext cx="1273105" cy="244682"/>
          </a:xfrm>
        </p:spPr>
        <p:txBody>
          <a:bodyPr>
            <a:normAutofit fontScale="62500" lnSpcReduction="20000"/>
          </a:bodyPr>
          <a:lstStyle/>
          <a:p>
            <a:r>
              <a:rPr lang="en-US"/>
              <a:t>Internal Use Only</a:t>
            </a:r>
          </a:p>
        </p:txBody>
      </p:sp>
      <p:sp>
        <p:nvSpPr>
          <p:cNvPr id="2" name="TextBox 1">
            <a:extLst>
              <a:ext uri="{FF2B5EF4-FFF2-40B4-BE49-F238E27FC236}">
                <a16:creationId xmlns:a16="http://schemas.microsoft.com/office/drawing/2014/main" id="{20587818-16F6-4590-8951-6611FD203A55}"/>
              </a:ext>
            </a:extLst>
          </p:cNvPr>
          <p:cNvSpPr txBox="1"/>
          <p:nvPr/>
        </p:nvSpPr>
        <p:spPr>
          <a:xfrm>
            <a:off x="566946" y="1572094"/>
            <a:ext cx="10737254"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a:pPr>
            <a:r>
              <a:rPr lang="en-GB">
                <a:solidFill>
                  <a:srgbClr val="000000"/>
                </a:solidFill>
                <a:latin typeface="Arial Body"/>
                <a:ea typeface="Arial"/>
                <a:cs typeface="Arial"/>
              </a:rPr>
              <a:t>T</a:t>
            </a:r>
            <a:r>
              <a:rPr kumimoji="0" lang="en-US" sz="1800" b="0" i="0" u="none" strike="noStrike" kern="1200" cap="none" spc="0" normalizeH="0" baseline="0" noProof="0">
                <a:ln>
                  <a:noFill/>
                </a:ln>
                <a:solidFill>
                  <a:srgbClr val="000000"/>
                </a:solidFill>
                <a:effectLst/>
                <a:uLnTx/>
                <a:uFillTx/>
                <a:latin typeface="Arial Body"/>
                <a:ea typeface="Arial"/>
                <a:cs typeface="Arial"/>
              </a:rPr>
              <a:t>he Consumer Team is actively working on a new Lead to Order Management Solution.</a:t>
            </a:r>
            <a:r>
              <a:rPr lang="en-US">
                <a:solidFill>
                  <a:srgbClr val="000000"/>
                </a:solidFill>
                <a:latin typeface="Arial Body"/>
                <a:ea typeface="Arial"/>
                <a:cs typeface="Arial"/>
              </a:rPr>
              <a:t> This initiative</a:t>
            </a:r>
            <a:r>
              <a:rPr kumimoji="0" lang="en-US" sz="1800" b="0" i="0" u="none" strike="noStrike" kern="1200" cap="none" spc="0" normalizeH="0" baseline="0" noProof="0">
                <a:ln>
                  <a:noFill/>
                </a:ln>
                <a:solidFill>
                  <a:srgbClr val="000000"/>
                </a:solidFill>
                <a:effectLst/>
                <a:uLnTx/>
                <a:uFillTx/>
                <a:latin typeface="Arial Body"/>
                <a:ea typeface="Arial"/>
                <a:cs typeface="Arial"/>
              </a:rPr>
              <a:t> will provide channel partners a lead management and ordering tool for the Power </a:t>
            </a:r>
            <a:r>
              <a:rPr lang="en-US">
                <a:solidFill>
                  <a:srgbClr val="000000"/>
                </a:solidFill>
                <a:latin typeface="Arial Body"/>
                <a:ea typeface="Arial"/>
                <a:cs typeface="Arial"/>
              </a:rPr>
              <a:t>Generation Consumer </a:t>
            </a:r>
            <a:r>
              <a:rPr kumimoji="0" lang="en-US" sz="1800" b="0" i="0" u="none" strike="noStrike" kern="1200" cap="none" spc="0" normalizeH="0" baseline="0" noProof="0">
                <a:ln>
                  <a:noFill/>
                </a:ln>
                <a:solidFill>
                  <a:srgbClr val="000000"/>
                </a:solidFill>
                <a:effectLst/>
                <a:uLnTx/>
                <a:uFillTx/>
                <a:latin typeface="Arial Body"/>
                <a:ea typeface="Arial"/>
                <a:cs typeface="Arial"/>
              </a:rPr>
              <a:t>business</a:t>
            </a:r>
            <a:r>
              <a:rPr lang="en-US">
                <a:solidFill>
                  <a:srgbClr val="000000"/>
                </a:solidFill>
                <a:latin typeface="Arial Body"/>
                <a:ea typeface="Arial"/>
                <a:cs typeface="Arial"/>
              </a:rPr>
              <a:t>, </a:t>
            </a:r>
            <a:r>
              <a:rPr kumimoji="0" lang="en-US" sz="1800" b="0" i="0" u="none" strike="noStrike" kern="1200" cap="none" spc="0" normalizeH="0" baseline="0" noProof="0">
                <a:ln>
                  <a:noFill/>
                </a:ln>
                <a:solidFill>
                  <a:srgbClr val="000000"/>
                </a:solidFill>
                <a:effectLst/>
                <a:uLnTx/>
                <a:uFillTx/>
                <a:latin typeface="Arial Body"/>
                <a:ea typeface="Arial"/>
                <a:cs typeface="Arial"/>
              </a:rPr>
              <a:t>which will completely transform how we manage the ordering process for our channel partners and provide them with an improved experience</a:t>
            </a:r>
            <a:r>
              <a:rPr lang="en-US">
                <a:solidFill>
                  <a:srgbClr val="000000"/>
                </a:solidFill>
                <a:latin typeface="Arial Body"/>
                <a:ea typeface="Arial"/>
                <a:cs typeface="Arial"/>
              </a:rPr>
              <a:t> </a:t>
            </a:r>
            <a:r>
              <a:rPr kumimoji="0" lang="en-US" sz="1800" b="0" i="0" u="none" strike="noStrike" kern="1200" cap="none" spc="0" normalizeH="0" baseline="0" noProof="0">
                <a:ln>
                  <a:noFill/>
                </a:ln>
                <a:solidFill>
                  <a:srgbClr val="000000"/>
                </a:solidFill>
                <a:effectLst/>
                <a:uLnTx/>
                <a:uFillTx/>
                <a:latin typeface="Arial Body"/>
                <a:ea typeface="Arial"/>
                <a:cs typeface="Arial"/>
              </a:rPr>
              <a:t>including being able to input and track their orders.</a:t>
            </a:r>
            <a:r>
              <a:rPr lang="en-US">
                <a:solidFill>
                  <a:srgbClr val="000000"/>
                </a:solidFill>
                <a:latin typeface="Arial Body"/>
                <a:ea typeface="Arial"/>
                <a:cs typeface="Arial"/>
              </a:rPr>
              <a:t> </a:t>
            </a:r>
            <a:endParaRPr lang="en-US"/>
          </a:p>
          <a:p>
            <a:pPr>
              <a:defRPr/>
            </a:pPr>
            <a:endParaRPr lang="en-US">
              <a:solidFill>
                <a:srgbClr val="000000"/>
              </a:solidFill>
              <a:latin typeface="Arial Body"/>
              <a:ea typeface="Arial"/>
              <a:cs typeface="Arial"/>
            </a:endParaRPr>
          </a:p>
          <a:p>
            <a:pPr>
              <a:defRPr/>
            </a:pPr>
            <a:r>
              <a:rPr lang="en-US">
                <a:solidFill>
                  <a:srgbClr val="000000"/>
                </a:solidFill>
                <a:latin typeface="Arial Body"/>
                <a:ea typeface="Arial"/>
                <a:cs typeface="Arial"/>
              </a:rPr>
              <a:t>This initial launch will upgrade the</a:t>
            </a:r>
            <a:r>
              <a:rPr kumimoji="0" lang="en-US" sz="1800" b="0" i="0" u="none" strike="noStrike" kern="1200" cap="none" spc="0" normalizeH="0" baseline="0" noProof="0">
                <a:ln>
                  <a:noFill/>
                </a:ln>
                <a:solidFill>
                  <a:srgbClr val="000000"/>
                </a:solidFill>
                <a:effectLst/>
                <a:uLnTx/>
                <a:uFillTx/>
                <a:latin typeface="Arial Body"/>
                <a:ea typeface="Arial"/>
                <a:cs typeface="Arial"/>
              </a:rPr>
              <a:t> lead management process, future </a:t>
            </a:r>
            <a:r>
              <a:rPr lang="en-US">
                <a:solidFill>
                  <a:srgbClr val="000000"/>
                </a:solidFill>
                <a:latin typeface="Arial Body"/>
                <a:ea typeface="Arial"/>
                <a:cs typeface="Arial"/>
              </a:rPr>
              <a:t>phases </a:t>
            </a:r>
            <a:r>
              <a:rPr kumimoji="0" lang="en-US" sz="1800" b="0" i="0" u="none" strike="noStrike" kern="1200" cap="none" spc="0" normalizeH="0" baseline="0" noProof="0">
                <a:ln>
                  <a:noFill/>
                </a:ln>
                <a:solidFill>
                  <a:srgbClr val="000000"/>
                </a:solidFill>
                <a:effectLst/>
                <a:uLnTx/>
                <a:uFillTx/>
                <a:latin typeface="Arial Body"/>
                <a:ea typeface="Arial"/>
                <a:cs typeface="Arial"/>
              </a:rPr>
              <a:t>will encompass the ordering process.</a:t>
            </a:r>
            <a:endParaRPr kumimoji="0" lang="en-US" sz="1800" b="0" i="0" u="none" strike="noStrike" kern="1200" cap="none" spc="0" normalizeH="0" baseline="0" noProof="0">
              <a:ln>
                <a:noFill/>
              </a:ln>
              <a:solidFill>
                <a:srgbClr val="000000"/>
              </a:solidFill>
              <a:effectLst/>
              <a:uLnTx/>
              <a:uFillTx/>
              <a:latin typeface="Arial Body"/>
              <a:cs typeface="Arial"/>
            </a:endParaRPr>
          </a:p>
        </p:txBody>
      </p:sp>
      <p:sp>
        <p:nvSpPr>
          <p:cNvPr id="22" name="TextBox 21">
            <a:extLst>
              <a:ext uri="{FF2B5EF4-FFF2-40B4-BE49-F238E27FC236}">
                <a16:creationId xmlns:a16="http://schemas.microsoft.com/office/drawing/2014/main" id="{0C957C62-D38E-554B-B6E3-246BF8E786DA}"/>
              </a:ext>
            </a:extLst>
          </p:cNvPr>
          <p:cNvSpPr txBox="1"/>
          <p:nvPr/>
        </p:nvSpPr>
        <p:spPr>
          <a:xfrm>
            <a:off x="489641" y="1000099"/>
            <a:ext cx="11033682" cy="369332"/>
          </a:xfrm>
          <a:prstGeom prst="rect">
            <a:avLst/>
          </a:prstGeom>
          <a:noFill/>
        </p:spPr>
        <p:txBody>
          <a:bodyPr wrap="square">
            <a:spAutoFit/>
          </a:bodyPr>
          <a:lstStyle/>
          <a:p>
            <a:r>
              <a:rPr lang="en-US" sz="1800" b="1">
                <a:effectLst/>
              </a:rPr>
              <a:t>Goal</a:t>
            </a:r>
            <a:r>
              <a:rPr lang="en-US" sz="1800">
                <a:effectLst/>
              </a:rPr>
              <a:t>: Delivering an improved lead management software platform for our channel partners. </a:t>
            </a:r>
            <a:endParaRPr lang="en-US"/>
          </a:p>
        </p:txBody>
      </p:sp>
      <p:graphicFrame>
        <p:nvGraphicFramePr>
          <p:cNvPr id="3" name="TextBox 4">
            <a:extLst>
              <a:ext uri="{FF2B5EF4-FFF2-40B4-BE49-F238E27FC236}">
                <a16:creationId xmlns:a16="http://schemas.microsoft.com/office/drawing/2014/main" id="{B0ED671B-55BF-C19D-953E-EF1D68E4877C}"/>
              </a:ext>
            </a:extLst>
          </p:cNvPr>
          <p:cNvGraphicFramePr/>
          <p:nvPr>
            <p:extLst>
              <p:ext uri="{D42A27DB-BD31-4B8C-83A1-F6EECF244321}">
                <p14:modId xmlns:p14="http://schemas.microsoft.com/office/powerpoint/2010/main" val="418471488"/>
              </p:ext>
            </p:extLst>
          </p:nvPr>
        </p:nvGraphicFramePr>
        <p:xfrm>
          <a:off x="75788" y="3527753"/>
          <a:ext cx="12033666" cy="3097464"/>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Tree>
    <p:extLst>
      <p:ext uri="{BB962C8B-B14F-4D97-AF65-F5344CB8AC3E}">
        <p14:creationId xmlns:p14="http://schemas.microsoft.com/office/powerpoint/2010/main" val="173092497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a:stretch>
            <a:fillRect/>
          </a:stretch>
        </p:blipFill>
        <p:spPr/>
      </p:pic>
      <p:pic>
        <p:nvPicPr>
          <p:cNvPr id="3" name="Picture 2"/>
          <p:cNvPicPr>
            <a:picLocks noChangeAspect="1"/>
          </p:cNvPicPr>
          <p:nvPr/>
        </p:nvPicPr>
        <p:blipFill rotWithShape="1">
          <a:blip r:embed="rId4" cstate="print">
            <a:extLst>
              <a:ext uri="{28A0092B-C50C-407E-A947-70E740481C1C}">
                <a14:useLocalDpi xmlns:a14="http://schemas.microsoft.com/office/drawing/2010/main" val="0"/>
              </a:ext>
            </a:extLst>
          </a:blip>
          <a:srcRect r="75666"/>
          <a:stretch/>
        </p:blipFill>
        <p:spPr>
          <a:xfrm>
            <a:off x="5128683" y="2628900"/>
            <a:ext cx="1780117" cy="1600200"/>
          </a:xfrm>
          <a:prstGeom prst="rect">
            <a:avLst/>
          </a:prstGeom>
        </p:spPr>
      </p:pic>
    </p:spTree>
    <p:extLst>
      <p:ext uri="{BB962C8B-B14F-4D97-AF65-F5344CB8AC3E}">
        <p14:creationId xmlns:p14="http://schemas.microsoft.com/office/powerpoint/2010/main" val="25983967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EB40-54F3-4BEC-BCAB-97A427A4AB11}"/>
              </a:ext>
            </a:extLst>
          </p:cNvPr>
          <p:cNvSpPr>
            <a:spLocks noGrp="1"/>
          </p:cNvSpPr>
          <p:nvPr>
            <p:ph type="title"/>
          </p:nvPr>
        </p:nvSpPr>
        <p:spPr>
          <a:xfrm>
            <a:off x="1171807" y="2640052"/>
            <a:ext cx="9308651" cy="890587"/>
          </a:xfrm>
        </p:spPr>
        <p:txBody>
          <a:bodyPr>
            <a:normAutofit/>
          </a:bodyPr>
          <a:lstStyle/>
          <a:p>
            <a:r>
              <a:rPr lang="en-US" sz="3600"/>
              <a:t>Lead Management Tool Training</a:t>
            </a:r>
          </a:p>
        </p:txBody>
      </p:sp>
      <p:pic>
        <p:nvPicPr>
          <p:cNvPr id="5" name="Picture 4">
            <a:extLst>
              <a:ext uri="{FF2B5EF4-FFF2-40B4-BE49-F238E27FC236}">
                <a16:creationId xmlns:a16="http://schemas.microsoft.com/office/drawing/2014/main" id="{D5BB9645-8026-4938-A43D-65B107E346F9}"/>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66145" y="2374786"/>
            <a:ext cx="2189566" cy="1534521"/>
          </a:xfrm>
          <a:prstGeom prst="rect">
            <a:avLst/>
          </a:prstGeom>
        </p:spPr>
      </p:pic>
      <p:sp>
        <p:nvSpPr>
          <p:cNvPr id="6" name="TextBox 5">
            <a:extLst>
              <a:ext uri="{FF2B5EF4-FFF2-40B4-BE49-F238E27FC236}">
                <a16:creationId xmlns:a16="http://schemas.microsoft.com/office/drawing/2014/main" id="{6E9F4676-40C1-9C19-A89E-1198A242CDD3}"/>
              </a:ext>
            </a:extLst>
          </p:cNvPr>
          <p:cNvSpPr txBox="1"/>
          <p:nvPr/>
        </p:nvSpPr>
        <p:spPr>
          <a:xfrm>
            <a:off x="2945606" y="3287934"/>
            <a:ext cx="6100762" cy="1477328"/>
          </a:xfrm>
          <a:prstGeom prst="rect">
            <a:avLst/>
          </a:prstGeom>
          <a:noFill/>
        </p:spPr>
        <p:txBody>
          <a:bodyPr wrap="square" lIns="91440" tIns="45720" rIns="91440" bIns="45720" anchor="t">
            <a:spAutoFit/>
          </a:bodyPr>
          <a:lstStyle/>
          <a:p>
            <a:pPr marL="742950" lvl="1" indent="-285750">
              <a:buFont typeface="Arial" panose="020B0604020202020204" pitchFamily="34" charset="0"/>
              <a:buChar char="•"/>
            </a:pPr>
            <a:r>
              <a:rPr lang="en-US" sz="1800"/>
              <a:t>Where do Leads come from?</a:t>
            </a:r>
          </a:p>
          <a:p>
            <a:pPr marL="742950" lvl="1" indent="-285750">
              <a:buFont typeface="Arial" panose="020B0604020202020204" pitchFamily="34" charset="0"/>
              <a:buChar char="•"/>
            </a:pPr>
            <a:r>
              <a:rPr lang="en-US" sz="1800"/>
              <a:t>Lead Submission Form</a:t>
            </a:r>
          </a:p>
          <a:p>
            <a:pPr marL="742950" lvl="1" indent="-285750">
              <a:buFont typeface="Arial" panose="020B0604020202020204" pitchFamily="34" charset="0"/>
              <a:buChar char="•"/>
            </a:pPr>
            <a:r>
              <a:rPr lang="en-US"/>
              <a:t>Account Executive Roles &amp; Responsibilities</a:t>
            </a:r>
            <a:endParaRPr lang="en-US">
              <a:cs typeface="Arial"/>
            </a:endParaRPr>
          </a:p>
          <a:p>
            <a:pPr marL="742950" indent="-285750">
              <a:buFont typeface="Arial" panose="020B0604020202020204" pitchFamily="34" charset="0"/>
              <a:buChar char="•"/>
            </a:pPr>
            <a:r>
              <a:rPr lang="en-US"/>
              <a:t>Dealers Roles &amp; Responsibilities</a:t>
            </a:r>
            <a:endParaRPr lang="en-US">
              <a:cs typeface="Arial"/>
            </a:endParaRPr>
          </a:p>
          <a:p>
            <a:pPr marL="742950" lvl="1" indent="-285750">
              <a:buFont typeface="Arial" panose="020B0604020202020204" pitchFamily="34" charset="0"/>
              <a:buChar char="•"/>
            </a:pPr>
            <a:endParaRPr lang="en-US">
              <a:cs typeface="Arial"/>
            </a:endParaRPr>
          </a:p>
        </p:txBody>
      </p:sp>
    </p:spTree>
    <p:extLst>
      <p:ext uri="{BB962C8B-B14F-4D97-AF65-F5344CB8AC3E}">
        <p14:creationId xmlns:p14="http://schemas.microsoft.com/office/powerpoint/2010/main" val="4272465519"/>
      </p:ext>
    </p:extLst>
  </p:cSld>
  <p:clrMapOvr>
    <a:masterClrMapping/>
  </p:clrMapOvr>
  <p:extLst>
    <p:ext uri="{6950BFC3-D8DA-4A85-94F7-54DA5524770B}">
      <p188:commentRel xmlns:p188="http://schemas.microsoft.com/office/powerpoint/2018/8/main" r:id="rId3"/>
    </p:ext>
  </p:extLs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9C05E8-969E-829F-8CF6-7AF84D133164}"/>
              </a:ext>
            </a:extLst>
          </p:cNvPr>
          <p:cNvSpPr>
            <a:spLocks noGrp="1"/>
          </p:cNvSpPr>
          <p:nvPr>
            <p:ph type="title"/>
          </p:nvPr>
        </p:nvSpPr>
        <p:spPr>
          <a:xfrm>
            <a:off x="483865" y="201393"/>
            <a:ext cx="9308651" cy="890587"/>
          </a:xfrm>
        </p:spPr>
        <p:txBody>
          <a:bodyPr>
            <a:normAutofit/>
          </a:bodyPr>
          <a:lstStyle/>
          <a:p>
            <a:r>
              <a:rPr lang="en-US" sz="4000"/>
              <a:t>Where do leads come from?</a:t>
            </a:r>
          </a:p>
        </p:txBody>
      </p:sp>
      <p:sp>
        <p:nvSpPr>
          <p:cNvPr id="3" name="Content Placeholder 2">
            <a:extLst>
              <a:ext uri="{FF2B5EF4-FFF2-40B4-BE49-F238E27FC236}">
                <a16:creationId xmlns:a16="http://schemas.microsoft.com/office/drawing/2014/main" id="{28066F8B-1EB0-C136-A367-A3DD7CFA5360}"/>
              </a:ext>
            </a:extLst>
          </p:cNvPr>
          <p:cNvSpPr>
            <a:spLocks noGrp="1"/>
          </p:cNvSpPr>
          <p:nvPr>
            <p:ph idx="1"/>
          </p:nvPr>
        </p:nvSpPr>
        <p:spPr>
          <a:xfrm>
            <a:off x="483865" y="1194805"/>
            <a:ext cx="11493956" cy="1655266"/>
          </a:xfrm>
        </p:spPr>
        <p:txBody>
          <a:bodyPr/>
          <a:lstStyle/>
          <a:p>
            <a:pPr marL="0" indent="0">
              <a:buNone/>
            </a:pPr>
            <a:r>
              <a:rPr lang="en-US">
                <a:latin typeface="+mn-lt"/>
              </a:rPr>
              <a:t>Customers can submit a </a:t>
            </a:r>
            <a:r>
              <a:rPr lang="en-US" b="1">
                <a:latin typeface="+mn-lt"/>
              </a:rPr>
              <a:t>'request for contact</a:t>
            </a:r>
            <a:r>
              <a:rPr lang="en-US">
                <a:latin typeface="+mn-lt"/>
              </a:rPr>
              <a:t>' by completing an online lead submission form found on the Cummins website and campaigns. There are currently 4 different banners leading the customer to the online form.</a:t>
            </a:r>
          </a:p>
          <a:p>
            <a:pPr marL="0" indent="0">
              <a:buNone/>
            </a:pPr>
            <a:r>
              <a:rPr lang="en-US">
                <a:effectLst/>
                <a:latin typeface="+mn-lt"/>
              </a:rPr>
              <a:t>Additional means for capturing lead data will be introduced in the future and all leads will continue to flow into Salesforce for Dealers to action.</a:t>
            </a:r>
            <a:endParaRPr lang="en-US">
              <a:latin typeface="+mn-lt"/>
            </a:endParaRPr>
          </a:p>
          <a:p>
            <a:pPr marL="0" indent="0">
              <a:buNone/>
            </a:pPr>
            <a:r>
              <a:rPr lang="en-US">
                <a:latin typeface="+mn-lt"/>
              </a:rPr>
              <a:t>Click on the images below to jump to relevant locations.</a:t>
            </a:r>
          </a:p>
        </p:txBody>
      </p:sp>
      <p:pic>
        <p:nvPicPr>
          <p:cNvPr id="8" name="Picture 7">
            <a:hlinkClick r:id="rId3"/>
            <a:extLst>
              <a:ext uri="{FF2B5EF4-FFF2-40B4-BE49-F238E27FC236}">
                <a16:creationId xmlns:a16="http://schemas.microsoft.com/office/drawing/2014/main" id="{CD7A1B9E-BC93-E257-E418-2B46BA3FAFD9}"/>
              </a:ext>
            </a:extLst>
          </p:cNvPr>
          <p:cNvPicPr>
            <a:picLocks noChangeAspect="1"/>
          </p:cNvPicPr>
          <p:nvPr/>
        </p:nvPicPr>
        <p:blipFill rotWithShape="1">
          <a:blip r:embed="rId4"/>
          <a:srcRect r="416" b="32412"/>
          <a:stretch/>
        </p:blipFill>
        <p:spPr>
          <a:xfrm>
            <a:off x="2615000" y="3145822"/>
            <a:ext cx="3341089" cy="1332819"/>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Picture 9">
            <a:hlinkClick r:id="rId5"/>
            <a:extLst>
              <a:ext uri="{FF2B5EF4-FFF2-40B4-BE49-F238E27FC236}">
                <a16:creationId xmlns:a16="http://schemas.microsoft.com/office/drawing/2014/main" id="{5415DC6C-2E29-8EC0-E527-69BFC199CF83}"/>
              </a:ext>
            </a:extLst>
          </p:cNvPr>
          <p:cNvPicPr>
            <a:picLocks noChangeAspect="1"/>
          </p:cNvPicPr>
          <p:nvPr/>
        </p:nvPicPr>
        <p:blipFill rotWithShape="1">
          <a:blip r:embed="rId6"/>
          <a:srcRect r="-2486" b="23079"/>
          <a:stretch/>
        </p:blipFill>
        <p:spPr>
          <a:xfrm>
            <a:off x="8721604" y="2921107"/>
            <a:ext cx="2939030" cy="157897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Picture 14">
            <a:hlinkClick r:id="rId7"/>
            <a:extLst>
              <a:ext uri="{FF2B5EF4-FFF2-40B4-BE49-F238E27FC236}">
                <a16:creationId xmlns:a16="http://schemas.microsoft.com/office/drawing/2014/main" id="{3FB4D868-17BD-0A78-81D5-F85FB370C85C}"/>
              </a:ext>
            </a:extLst>
          </p:cNvPr>
          <p:cNvPicPr>
            <a:picLocks noChangeAspect="1"/>
          </p:cNvPicPr>
          <p:nvPr/>
        </p:nvPicPr>
        <p:blipFill rotWithShape="1">
          <a:blip r:embed="rId8"/>
          <a:srcRect r="4445" b="20881"/>
          <a:stretch/>
        </p:blipFill>
        <p:spPr>
          <a:xfrm>
            <a:off x="353408" y="4893030"/>
            <a:ext cx="2727640" cy="167135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6" name="Picture 15">
            <a:hlinkClick r:id="rId9"/>
            <a:extLst>
              <a:ext uri="{FF2B5EF4-FFF2-40B4-BE49-F238E27FC236}">
                <a16:creationId xmlns:a16="http://schemas.microsoft.com/office/drawing/2014/main" id="{A8F3C36F-4579-0418-E7FE-D02FC658D847}"/>
              </a:ext>
            </a:extLst>
          </p:cNvPr>
          <p:cNvPicPr>
            <a:picLocks noChangeAspect="1"/>
          </p:cNvPicPr>
          <p:nvPr/>
        </p:nvPicPr>
        <p:blipFill>
          <a:blip r:embed="rId10"/>
          <a:stretch>
            <a:fillRect/>
          </a:stretch>
        </p:blipFill>
        <p:spPr>
          <a:xfrm>
            <a:off x="4244754" y="4920007"/>
            <a:ext cx="5604924" cy="14444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cxnSp>
        <p:nvCxnSpPr>
          <p:cNvPr id="6" name="Straight Connector 5">
            <a:extLst>
              <a:ext uri="{FF2B5EF4-FFF2-40B4-BE49-F238E27FC236}">
                <a16:creationId xmlns:a16="http://schemas.microsoft.com/office/drawing/2014/main" id="{4CE839D4-A684-4CE9-C41D-4DA9CE349604}"/>
              </a:ext>
            </a:extLst>
          </p:cNvPr>
          <p:cNvCxnSpPr/>
          <p:nvPr/>
        </p:nvCxnSpPr>
        <p:spPr>
          <a:xfrm>
            <a:off x="0" y="4650317"/>
            <a:ext cx="12192000" cy="0"/>
          </a:xfrm>
          <a:prstGeom prst="line">
            <a:avLst/>
          </a:prstGeom>
          <a:ln w="53975">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p:spPr>
        <p:style>
          <a:lnRef idx="1">
            <a:schemeClr val="accent1"/>
          </a:lnRef>
          <a:fillRef idx="0">
            <a:schemeClr val="accent1"/>
          </a:fillRef>
          <a:effectRef idx="0">
            <a:schemeClr val="accent1"/>
          </a:effectRef>
          <a:fontRef idx="minor">
            <a:schemeClr val="tx1"/>
          </a:fontRef>
        </p:style>
      </p:cxnSp>
      <p:sp>
        <p:nvSpPr>
          <p:cNvPr id="7" name="Oval 6">
            <a:extLst>
              <a:ext uri="{FF2B5EF4-FFF2-40B4-BE49-F238E27FC236}">
                <a16:creationId xmlns:a16="http://schemas.microsoft.com/office/drawing/2014/main" id="{9EF09D36-1CA2-C1A7-E0EF-DF1E094DD755}"/>
              </a:ext>
            </a:extLst>
          </p:cNvPr>
          <p:cNvSpPr/>
          <p:nvPr/>
        </p:nvSpPr>
        <p:spPr>
          <a:xfrm>
            <a:off x="1442954" y="4594747"/>
            <a:ext cx="137367" cy="12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04CD2D3B-9ED1-F100-CA16-F580A2FDA243}"/>
              </a:ext>
            </a:extLst>
          </p:cNvPr>
          <p:cNvSpPr/>
          <p:nvPr/>
        </p:nvSpPr>
        <p:spPr>
          <a:xfrm>
            <a:off x="3669319" y="4587013"/>
            <a:ext cx="137367" cy="12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BC588C1F-01A9-B8E7-D6A7-9717A7C4B808}"/>
              </a:ext>
            </a:extLst>
          </p:cNvPr>
          <p:cNvSpPr/>
          <p:nvPr/>
        </p:nvSpPr>
        <p:spPr>
          <a:xfrm>
            <a:off x="6951384" y="4570681"/>
            <a:ext cx="116600" cy="14293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B5F5CEE5-EB5D-684F-E2A6-B7868947E97A}"/>
              </a:ext>
            </a:extLst>
          </p:cNvPr>
          <p:cNvSpPr/>
          <p:nvPr/>
        </p:nvSpPr>
        <p:spPr>
          <a:xfrm>
            <a:off x="10680362" y="4594746"/>
            <a:ext cx="137367" cy="126607"/>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285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7A8BC2-4ED8-7546-8FE0-B0B615A0472E}"/>
              </a:ext>
            </a:extLst>
          </p:cNvPr>
          <p:cNvSpPr>
            <a:spLocks noGrp="1"/>
          </p:cNvSpPr>
          <p:nvPr>
            <p:ph type="title"/>
          </p:nvPr>
        </p:nvSpPr>
        <p:spPr>
          <a:xfrm>
            <a:off x="479425" y="203647"/>
            <a:ext cx="10888134" cy="896593"/>
          </a:xfrm>
        </p:spPr>
        <p:txBody>
          <a:bodyPr anchor="t">
            <a:normAutofit/>
          </a:bodyPr>
          <a:lstStyle/>
          <a:p>
            <a:r>
              <a:rPr lang="en-US" sz="4000"/>
              <a:t>Lead Submission Form </a:t>
            </a:r>
          </a:p>
        </p:txBody>
      </p:sp>
      <p:sp>
        <p:nvSpPr>
          <p:cNvPr id="12" name="Text Placeholder 4">
            <a:extLst>
              <a:ext uri="{FF2B5EF4-FFF2-40B4-BE49-F238E27FC236}">
                <a16:creationId xmlns:a16="http://schemas.microsoft.com/office/drawing/2014/main" id="{88D2A149-032C-AAB1-CEF4-B17394A5E0DA}"/>
              </a:ext>
            </a:extLst>
          </p:cNvPr>
          <p:cNvSpPr>
            <a:spLocks noGrp="1"/>
          </p:cNvSpPr>
          <p:nvPr>
            <p:ph type="body" sz="quarter" idx="13"/>
          </p:nvPr>
        </p:nvSpPr>
        <p:spPr>
          <a:xfrm>
            <a:off x="8703225" y="6583362"/>
            <a:ext cx="1354858" cy="244682"/>
          </a:xfrm>
        </p:spPr>
        <p:txBody>
          <a:bodyPr/>
          <a:lstStyle/>
          <a:p>
            <a:endParaRPr lang="en-US"/>
          </a:p>
        </p:txBody>
      </p:sp>
      <p:sp>
        <p:nvSpPr>
          <p:cNvPr id="4" name="Slide Number Placeholder 3" hidden="1">
            <a:extLst>
              <a:ext uri="{FF2B5EF4-FFF2-40B4-BE49-F238E27FC236}">
                <a16:creationId xmlns:a16="http://schemas.microsoft.com/office/drawing/2014/main" id="{DECA2EB9-F692-ABFE-9BCA-9A74E965B21B}"/>
              </a:ext>
            </a:extLst>
          </p:cNvPr>
          <p:cNvSpPr>
            <a:spLocks noGrp="1"/>
          </p:cNvSpPr>
          <p:nvPr>
            <p:ph type="sldNum" sz="quarter" idx="4294967295"/>
          </p:nvPr>
        </p:nvSpPr>
        <p:spPr>
          <a:xfrm>
            <a:off x="11290300" y="6375258"/>
            <a:ext cx="742952" cy="357812"/>
          </a:xfrm>
          <a:prstGeom prst="rect">
            <a:avLst/>
          </a:prstGeom>
        </p:spPr>
        <p:txBody>
          <a:bodyPr/>
          <a:lstStyle/>
          <a:p>
            <a:pPr>
              <a:spcAft>
                <a:spcPts val="600"/>
              </a:spcAft>
            </a:pPr>
            <a:fld id="{8A661967-8D01-4D8A-8FD0-86F83ECE6BD1}" type="slidenum">
              <a:rPr lang="en-US" smtClean="0"/>
              <a:pPr>
                <a:spcAft>
                  <a:spcPts val="600"/>
                </a:spcAft>
              </a:pPr>
              <a:t>7</a:t>
            </a:fld>
            <a:endParaRPr lang="en-US"/>
          </a:p>
        </p:txBody>
      </p:sp>
      <p:sp>
        <p:nvSpPr>
          <p:cNvPr id="7" name="Content Placeholder 2">
            <a:extLst>
              <a:ext uri="{FF2B5EF4-FFF2-40B4-BE49-F238E27FC236}">
                <a16:creationId xmlns:a16="http://schemas.microsoft.com/office/drawing/2014/main" id="{A2165B6D-567A-536E-8790-B8545EAC1ED0}"/>
              </a:ext>
            </a:extLst>
          </p:cNvPr>
          <p:cNvSpPr txBox="1">
            <a:spLocks/>
          </p:cNvSpPr>
          <p:nvPr/>
        </p:nvSpPr>
        <p:spPr>
          <a:xfrm>
            <a:off x="479425" y="1316253"/>
            <a:ext cx="5282670" cy="4425950"/>
          </a:xfrm>
          <a:prstGeom prst="rect">
            <a:avLst/>
          </a:prstGeom>
          <a:noFill/>
        </p:spPr>
        <p:txBody>
          <a:bodyPr lIns="91440" tIns="45720" rIns="91440" bIns="45720" anchor="ctr"/>
          <a:lstStyle>
            <a:lvl1pPr marL="228600" indent="-228600" algn="l" defTabSz="914400" rtl="0" eaLnBrk="1" latinLnBrk="0" hangingPunct="1">
              <a:lnSpc>
                <a:spcPct val="100000"/>
              </a:lnSpc>
              <a:spcBef>
                <a:spcPts val="1000"/>
              </a:spcBef>
              <a:buFont typeface="Wingdings" charset="2"/>
              <a:buChar char="§"/>
              <a:defRPr sz="1800" b="0" i="0" kern="1200">
                <a:solidFill>
                  <a:schemeClr val="tx1"/>
                </a:solidFill>
                <a:latin typeface="Arial" charset="0"/>
                <a:ea typeface="Arial" charset="0"/>
                <a:cs typeface="Arial"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800" b="0" i="0" kern="1200">
                <a:solidFill>
                  <a:schemeClr val="tx1"/>
                </a:solidFill>
                <a:latin typeface="Arial" charset="0"/>
                <a:ea typeface="Arial" charset="0"/>
                <a:cs typeface="Arial" charset="0"/>
              </a:defRPr>
            </a:lvl2pPr>
            <a:lvl3pPr marL="1143000" indent="-228600" algn="l" defTabSz="914400" rtl="0" eaLnBrk="1" latinLnBrk="0" hangingPunct="1">
              <a:lnSpc>
                <a:spcPct val="100000"/>
              </a:lnSpc>
              <a:spcBef>
                <a:spcPts val="500"/>
              </a:spcBef>
              <a:buFont typeface="LucidaGrande" charset="0"/>
              <a:buChar char="-"/>
              <a:defRPr sz="1800" b="0" i="0" kern="1200">
                <a:solidFill>
                  <a:schemeClr val="tx1"/>
                </a:solidFill>
                <a:latin typeface="Arial" charset="0"/>
                <a:ea typeface="Arial" charset="0"/>
                <a:cs typeface="Arial" charset="0"/>
              </a:defRPr>
            </a:lvl3pPr>
            <a:lvl4pPr marL="1600200" indent="-228600" algn="l" defTabSz="914400" rtl="0" eaLnBrk="1" latinLnBrk="0" hangingPunct="1">
              <a:lnSpc>
                <a:spcPct val="100000"/>
              </a:lnSpc>
              <a:spcBef>
                <a:spcPts val="500"/>
              </a:spcBef>
              <a:buSzPct val="80000"/>
              <a:buFont typeface="Courier New" charset="0"/>
              <a:buChar char="o"/>
              <a:defRPr sz="1400" b="0" i="0" kern="1200">
                <a:solidFill>
                  <a:schemeClr val="tx1"/>
                </a:solidFill>
                <a:latin typeface="Arial" charset="0"/>
                <a:ea typeface="Arial" charset="0"/>
                <a:cs typeface="Arial"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400" b="0" i="0" kern="1200">
                <a:solidFill>
                  <a:schemeClr val="tx1"/>
                </a:solidFill>
                <a:latin typeface="Arial" charset="0"/>
                <a:ea typeface="Arial" charset="0"/>
                <a:cs typeface="Arial"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a:latin typeface="Arial"/>
                <a:cs typeface="Arial"/>
              </a:rPr>
              <a:t>The potential customer fills out the online form indicating their area of interest (in this case “Generators and Power Systems Sales”)</a:t>
            </a:r>
          </a:p>
          <a:p>
            <a:r>
              <a:rPr lang="en-US">
                <a:latin typeface="Arial"/>
                <a:cs typeface="Arial"/>
              </a:rPr>
              <a:t>Contact details are mandatory for the potential customer to fill out.</a:t>
            </a:r>
          </a:p>
          <a:p>
            <a:r>
              <a:rPr lang="en-US">
                <a:latin typeface="Arial"/>
                <a:cs typeface="Arial"/>
              </a:rPr>
              <a:t>The information provided in the form gets transferred to the Salesforce 'Lead Management' section.</a:t>
            </a:r>
          </a:p>
          <a:p>
            <a:r>
              <a:rPr lang="en-US">
                <a:latin typeface="Arial"/>
                <a:cs typeface="Arial"/>
              </a:rPr>
              <a:t>There is also an option at the end giving the opportunity to subscribe to the Cummins newsletter to stay informed about updates.</a:t>
            </a:r>
          </a:p>
        </p:txBody>
      </p:sp>
      <p:grpSp>
        <p:nvGrpSpPr>
          <p:cNvPr id="20" name="Group 19">
            <a:extLst>
              <a:ext uri="{FF2B5EF4-FFF2-40B4-BE49-F238E27FC236}">
                <a16:creationId xmlns:a16="http://schemas.microsoft.com/office/drawing/2014/main" id="{9CD7C42F-9626-7828-6352-B5B5E32FE8A3}"/>
              </a:ext>
            </a:extLst>
          </p:cNvPr>
          <p:cNvGrpSpPr/>
          <p:nvPr/>
        </p:nvGrpSpPr>
        <p:grpSpPr>
          <a:xfrm>
            <a:off x="6470881" y="966034"/>
            <a:ext cx="4896678" cy="5449020"/>
            <a:chOff x="6758550" y="1043855"/>
            <a:chExt cx="4896678" cy="5449020"/>
          </a:xfrm>
        </p:grpSpPr>
        <p:sp>
          <p:nvSpPr>
            <p:cNvPr id="6" name="Rectangle 5">
              <a:extLst>
                <a:ext uri="{FF2B5EF4-FFF2-40B4-BE49-F238E27FC236}">
                  <a16:creationId xmlns:a16="http://schemas.microsoft.com/office/drawing/2014/main" id="{8F5D6144-DD00-A02C-B048-FC2AFE40ABF0}"/>
                </a:ext>
              </a:extLst>
            </p:cNvPr>
            <p:cNvSpPr/>
            <p:nvPr/>
          </p:nvSpPr>
          <p:spPr>
            <a:xfrm>
              <a:off x="6758550" y="1043855"/>
              <a:ext cx="4896678" cy="54490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5">
              <a:extLst>
                <a:ext uri="{FF2B5EF4-FFF2-40B4-BE49-F238E27FC236}">
                  <a16:creationId xmlns:a16="http://schemas.microsoft.com/office/drawing/2014/main" id="{B204F5EB-3124-1198-D397-C936CAD54D71}"/>
                </a:ext>
              </a:extLst>
            </p:cNvPr>
            <p:cNvPicPr>
              <a:picLocks noChangeAspect="1"/>
            </p:cNvPicPr>
            <p:nvPr/>
          </p:nvPicPr>
          <p:blipFill>
            <a:blip r:embed="rId3"/>
            <a:stretch>
              <a:fillRect/>
            </a:stretch>
          </p:blipFill>
          <p:spPr>
            <a:xfrm>
              <a:off x="7086600" y="1307242"/>
              <a:ext cx="4240578" cy="4974287"/>
            </a:xfrm>
            <a:prstGeom prst="rect">
              <a:avLst/>
            </a:prstGeom>
            <a:noFill/>
          </p:spPr>
        </p:pic>
        <p:sp>
          <p:nvSpPr>
            <p:cNvPr id="3" name="Oval 2">
              <a:extLst>
                <a:ext uri="{FF2B5EF4-FFF2-40B4-BE49-F238E27FC236}">
                  <a16:creationId xmlns:a16="http://schemas.microsoft.com/office/drawing/2014/main" id="{CC17AB6C-D9DA-AF89-CB0A-B2D8CAF210C3}"/>
                </a:ext>
              </a:extLst>
            </p:cNvPr>
            <p:cNvSpPr/>
            <p:nvPr/>
          </p:nvSpPr>
          <p:spPr>
            <a:xfrm>
              <a:off x="7478162" y="2218099"/>
              <a:ext cx="90535" cy="905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a:extLst>
                <a:ext uri="{FF2B5EF4-FFF2-40B4-BE49-F238E27FC236}">
                  <a16:creationId xmlns:a16="http://schemas.microsoft.com/office/drawing/2014/main" id="{0898D279-46E6-BFA4-AAEF-7535AD842A49}"/>
                </a:ext>
              </a:extLst>
            </p:cNvPr>
            <p:cNvSpPr txBox="1"/>
            <p:nvPr/>
          </p:nvSpPr>
          <p:spPr>
            <a:xfrm>
              <a:off x="7523429" y="2987364"/>
              <a:ext cx="796705" cy="261610"/>
            </a:xfrm>
            <a:prstGeom prst="rect">
              <a:avLst/>
            </a:prstGeom>
            <a:noFill/>
          </p:spPr>
          <p:txBody>
            <a:bodyPr wrap="square" rtlCol="0">
              <a:spAutoFit/>
            </a:bodyPr>
            <a:lstStyle/>
            <a:p>
              <a:r>
                <a:rPr lang="en-GB" sz="1100">
                  <a:solidFill>
                    <a:schemeClr val="accent2"/>
                  </a:solidFill>
                </a:rPr>
                <a:t>John</a:t>
              </a:r>
            </a:p>
          </p:txBody>
        </p:sp>
        <p:sp>
          <p:nvSpPr>
            <p:cNvPr id="9" name="TextBox 8">
              <a:extLst>
                <a:ext uri="{FF2B5EF4-FFF2-40B4-BE49-F238E27FC236}">
                  <a16:creationId xmlns:a16="http://schemas.microsoft.com/office/drawing/2014/main" id="{F86A014E-7175-FDBA-906C-160B3349E3D4}"/>
                </a:ext>
              </a:extLst>
            </p:cNvPr>
            <p:cNvSpPr txBox="1"/>
            <p:nvPr/>
          </p:nvSpPr>
          <p:spPr>
            <a:xfrm>
              <a:off x="7524664" y="3398423"/>
              <a:ext cx="1266251" cy="261610"/>
            </a:xfrm>
            <a:prstGeom prst="rect">
              <a:avLst/>
            </a:prstGeom>
            <a:noFill/>
          </p:spPr>
          <p:txBody>
            <a:bodyPr wrap="square" rtlCol="0">
              <a:spAutoFit/>
            </a:bodyPr>
            <a:lstStyle/>
            <a:p>
              <a:r>
                <a:rPr lang="en-GB" sz="1100">
                  <a:solidFill>
                    <a:schemeClr val="accent2"/>
                  </a:solidFill>
                </a:rPr>
                <a:t>John’s Company</a:t>
              </a:r>
            </a:p>
          </p:txBody>
        </p:sp>
        <p:sp>
          <p:nvSpPr>
            <p:cNvPr id="10" name="TextBox 9">
              <a:extLst>
                <a:ext uri="{FF2B5EF4-FFF2-40B4-BE49-F238E27FC236}">
                  <a16:creationId xmlns:a16="http://schemas.microsoft.com/office/drawing/2014/main" id="{7E060E4E-ED5C-7023-B852-599C1F5D0354}"/>
                </a:ext>
              </a:extLst>
            </p:cNvPr>
            <p:cNvSpPr txBox="1"/>
            <p:nvPr/>
          </p:nvSpPr>
          <p:spPr>
            <a:xfrm>
              <a:off x="9380654" y="3401374"/>
              <a:ext cx="1737002" cy="261610"/>
            </a:xfrm>
            <a:prstGeom prst="rect">
              <a:avLst/>
            </a:prstGeom>
            <a:noFill/>
          </p:spPr>
          <p:txBody>
            <a:bodyPr wrap="square" rtlCol="0">
              <a:spAutoFit/>
            </a:bodyPr>
            <a:lstStyle/>
            <a:p>
              <a:r>
                <a:rPr lang="en-GB" sz="1100">
                  <a:solidFill>
                    <a:schemeClr val="accent2"/>
                  </a:solidFill>
                </a:rPr>
                <a:t>John.smith@email.com</a:t>
              </a:r>
            </a:p>
          </p:txBody>
        </p:sp>
        <p:sp>
          <p:nvSpPr>
            <p:cNvPr id="11" name="TextBox 10">
              <a:extLst>
                <a:ext uri="{FF2B5EF4-FFF2-40B4-BE49-F238E27FC236}">
                  <a16:creationId xmlns:a16="http://schemas.microsoft.com/office/drawing/2014/main" id="{B0E4101D-C8F5-4510-6252-4C950001897B}"/>
                </a:ext>
              </a:extLst>
            </p:cNvPr>
            <p:cNvSpPr txBox="1"/>
            <p:nvPr/>
          </p:nvSpPr>
          <p:spPr>
            <a:xfrm>
              <a:off x="7523429" y="3809483"/>
              <a:ext cx="1267486" cy="261610"/>
            </a:xfrm>
            <a:prstGeom prst="rect">
              <a:avLst/>
            </a:prstGeom>
            <a:noFill/>
          </p:spPr>
          <p:txBody>
            <a:bodyPr wrap="square" rtlCol="0">
              <a:spAutoFit/>
            </a:bodyPr>
            <a:lstStyle/>
            <a:p>
              <a:r>
                <a:rPr lang="en-GB" sz="1100">
                  <a:solidFill>
                    <a:schemeClr val="accent2"/>
                  </a:solidFill>
                </a:rPr>
                <a:t>123 456 7890</a:t>
              </a:r>
            </a:p>
          </p:txBody>
        </p:sp>
        <p:sp>
          <p:nvSpPr>
            <p:cNvPr id="13" name="TextBox 12">
              <a:extLst>
                <a:ext uri="{FF2B5EF4-FFF2-40B4-BE49-F238E27FC236}">
                  <a16:creationId xmlns:a16="http://schemas.microsoft.com/office/drawing/2014/main" id="{9F93DE15-EA40-26AE-423B-ADE0C864697F}"/>
                </a:ext>
              </a:extLst>
            </p:cNvPr>
            <p:cNvSpPr txBox="1"/>
            <p:nvPr/>
          </p:nvSpPr>
          <p:spPr>
            <a:xfrm>
              <a:off x="9380654" y="2987364"/>
              <a:ext cx="796705" cy="261610"/>
            </a:xfrm>
            <a:prstGeom prst="rect">
              <a:avLst/>
            </a:prstGeom>
            <a:noFill/>
          </p:spPr>
          <p:txBody>
            <a:bodyPr wrap="square" rtlCol="0">
              <a:spAutoFit/>
            </a:bodyPr>
            <a:lstStyle/>
            <a:p>
              <a:r>
                <a:rPr lang="en-GB" sz="1100">
                  <a:solidFill>
                    <a:schemeClr val="accent2"/>
                  </a:solidFill>
                </a:rPr>
                <a:t>Smith</a:t>
              </a:r>
            </a:p>
          </p:txBody>
        </p:sp>
        <p:sp>
          <p:nvSpPr>
            <p:cNvPr id="14" name="TextBox 13">
              <a:extLst>
                <a:ext uri="{FF2B5EF4-FFF2-40B4-BE49-F238E27FC236}">
                  <a16:creationId xmlns:a16="http://schemas.microsoft.com/office/drawing/2014/main" id="{0540F595-F874-0C63-AF16-1537DF825E24}"/>
                </a:ext>
              </a:extLst>
            </p:cNvPr>
            <p:cNvSpPr txBox="1"/>
            <p:nvPr/>
          </p:nvSpPr>
          <p:spPr>
            <a:xfrm>
              <a:off x="9380654" y="3809483"/>
              <a:ext cx="1737002" cy="261610"/>
            </a:xfrm>
            <a:prstGeom prst="rect">
              <a:avLst/>
            </a:prstGeom>
            <a:noFill/>
          </p:spPr>
          <p:txBody>
            <a:bodyPr wrap="square" rtlCol="0">
              <a:spAutoFit/>
            </a:bodyPr>
            <a:lstStyle/>
            <a:p>
              <a:r>
                <a:rPr lang="en-GB" sz="1100">
                  <a:solidFill>
                    <a:schemeClr val="accent2"/>
                  </a:solidFill>
                </a:rPr>
                <a:t>Anytown</a:t>
              </a:r>
            </a:p>
          </p:txBody>
        </p:sp>
        <p:sp>
          <p:nvSpPr>
            <p:cNvPr id="16" name="TextBox 15">
              <a:extLst>
                <a:ext uri="{FF2B5EF4-FFF2-40B4-BE49-F238E27FC236}">
                  <a16:creationId xmlns:a16="http://schemas.microsoft.com/office/drawing/2014/main" id="{C5BFB9A4-832F-9DDB-4F6B-20F14821EAB8}"/>
                </a:ext>
              </a:extLst>
            </p:cNvPr>
            <p:cNvSpPr txBox="1"/>
            <p:nvPr/>
          </p:nvSpPr>
          <p:spPr>
            <a:xfrm>
              <a:off x="7523429" y="4631602"/>
              <a:ext cx="1267486" cy="261610"/>
            </a:xfrm>
            <a:prstGeom prst="rect">
              <a:avLst/>
            </a:prstGeom>
            <a:noFill/>
          </p:spPr>
          <p:txBody>
            <a:bodyPr wrap="square" rtlCol="0">
              <a:spAutoFit/>
            </a:bodyPr>
            <a:lstStyle/>
            <a:p>
              <a:r>
                <a:rPr lang="en-GB" sz="1100">
                  <a:solidFill>
                    <a:schemeClr val="accent2"/>
                  </a:solidFill>
                </a:rPr>
                <a:t>12345</a:t>
              </a:r>
            </a:p>
          </p:txBody>
        </p:sp>
        <p:sp>
          <p:nvSpPr>
            <p:cNvPr id="19" name="Rectangle 18">
              <a:extLst>
                <a:ext uri="{FF2B5EF4-FFF2-40B4-BE49-F238E27FC236}">
                  <a16:creationId xmlns:a16="http://schemas.microsoft.com/office/drawing/2014/main" id="{FDDD58D7-A551-2357-2907-BC6EB1AB00EE}"/>
                </a:ext>
              </a:extLst>
            </p:cNvPr>
            <p:cNvSpPr/>
            <p:nvPr/>
          </p:nvSpPr>
          <p:spPr>
            <a:xfrm>
              <a:off x="9452450" y="4292497"/>
              <a:ext cx="796705" cy="13080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Oval 16">
              <a:extLst>
                <a:ext uri="{FF2B5EF4-FFF2-40B4-BE49-F238E27FC236}">
                  <a16:creationId xmlns:a16="http://schemas.microsoft.com/office/drawing/2014/main" id="{FA6BF34A-A9C1-B2E9-93A0-3B80B5DFBC5B}"/>
                </a:ext>
              </a:extLst>
            </p:cNvPr>
            <p:cNvSpPr/>
            <p:nvPr/>
          </p:nvSpPr>
          <p:spPr>
            <a:xfrm>
              <a:off x="8012319" y="5505490"/>
              <a:ext cx="90535" cy="905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Oval 17">
              <a:extLst>
                <a:ext uri="{FF2B5EF4-FFF2-40B4-BE49-F238E27FC236}">
                  <a16:creationId xmlns:a16="http://schemas.microsoft.com/office/drawing/2014/main" id="{9841673E-31F7-27E5-3472-CC384628AB2B}"/>
                </a:ext>
              </a:extLst>
            </p:cNvPr>
            <p:cNvSpPr/>
            <p:nvPr/>
          </p:nvSpPr>
          <p:spPr>
            <a:xfrm>
              <a:off x="7478162" y="5499513"/>
              <a:ext cx="90535" cy="9053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a:extLst>
                <a:ext uri="{FF2B5EF4-FFF2-40B4-BE49-F238E27FC236}">
                  <a16:creationId xmlns:a16="http://schemas.microsoft.com/office/drawing/2014/main" id="{A8720400-8674-DF2C-F11E-DC631489FBC9}"/>
                </a:ext>
              </a:extLst>
            </p:cNvPr>
            <p:cNvSpPr txBox="1"/>
            <p:nvPr/>
          </p:nvSpPr>
          <p:spPr>
            <a:xfrm>
              <a:off x="9380654" y="4207216"/>
              <a:ext cx="1737002" cy="261610"/>
            </a:xfrm>
            <a:prstGeom prst="rect">
              <a:avLst/>
            </a:prstGeom>
            <a:noFill/>
          </p:spPr>
          <p:txBody>
            <a:bodyPr wrap="square" rtlCol="0">
              <a:spAutoFit/>
            </a:bodyPr>
            <a:lstStyle/>
            <a:p>
              <a:r>
                <a:rPr lang="en-GB" sz="1100">
                  <a:solidFill>
                    <a:schemeClr val="accent2"/>
                  </a:solidFill>
                </a:rPr>
                <a:t>Any State</a:t>
              </a:r>
            </a:p>
          </p:txBody>
        </p:sp>
      </p:grpSp>
    </p:spTree>
    <p:extLst>
      <p:ext uri="{BB962C8B-B14F-4D97-AF65-F5344CB8AC3E}">
        <p14:creationId xmlns:p14="http://schemas.microsoft.com/office/powerpoint/2010/main" val="10836356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9EB40-54F3-4BEC-BCAB-97A427A4AB11}"/>
              </a:ext>
            </a:extLst>
          </p:cNvPr>
          <p:cNvSpPr>
            <a:spLocks noGrp="1"/>
          </p:cNvSpPr>
          <p:nvPr>
            <p:ph type="title"/>
          </p:nvPr>
        </p:nvSpPr>
        <p:spPr>
          <a:xfrm>
            <a:off x="1793266" y="2797574"/>
            <a:ext cx="6924606" cy="890587"/>
          </a:xfrm>
        </p:spPr>
        <p:txBody>
          <a:bodyPr>
            <a:normAutofit/>
          </a:bodyPr>
          <a:lstStyle/>
          <a:p>
            <a:r>
              <a:rPr lang="en-US" sz="3600">
                <a:latin typeface="Arial"/>
                <a:cs typeface="Arial"/>
              </a:rPr>
              <a:t>Account Executives</a:t>
            </a:r>
          </a:p>
        </p:txBody>
      </p:sp>
      <p:pic>
        <p:nvPicPr>
          <p:cNvPr id="5" name="Picture 4">
            <a:extLst>
              <a:ext uri="{FF2B5EF4-FFF2-40B4-BE49-F238E27FC236}">
                <a16:creationId xmlns:a16="http://schemas.microsoft.com/office/drawing/2014/main" id="{D5BB9645-8026-4938-A43D-65B107E34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28306" y="2030314"/>
            <a:ext cx="2189566" cy="1534521"/>
          </a:xfrm>
          <a:prstGeom prst="rect">
            <a:avLst/>
          </a:prstGeom>
        </p:spPr>
      </p:pic>
      <p:sp>
        <p:nvSpPr>
          <p:cNvPr id="3" name="TextBox 2">
            <a:extLst>
              <a:ext uri="{FF2B5EF4-FFF2-40B4-BE49-F238E27FC236}">
                <a16:creationId xmlns:a16="http://schemas.microsoft.com/office/drawing/2014/main" id="{5888181A-1172-BA2C-8BD2-18C1FB7B7FAD}"/>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
        <p:nvSpPr>
          <p:cNvPr id="4" name="TextBox 3">
            <a:extLst>
              <a:ext uri="{FF2B5EF4-FFF2-40B4-BE49-F238E27FC236}">
                <a16:creationId xmlns:a16="http://schemas.microsoft.com/office/drawing/2014/main" id="{A2AB2D04-A0EE-B341-BAAA-DD3028291F46}"/>
              </a:ext>
            </a:extLst>
          </p:cNvPr>
          <p:cNvSpPr txBox="1"/>
          <p:nvPr/>
        </p:nvSpPr>
        <p:spPr>
          <a:xfrm>
            <a:off x="1698487" y="3564835"/>
            <a:ext cx="9049024" cy="92333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cs typeface="Arial"/>
              </a:rPr>
              <a:t>Account Executives focus on extending the dealer network and onboarding new channel partners to sell, install and service Cummins gensets for home and small business applications. </a:t>
            </a:r>
          </a:p>
        </p:txBody>
      </p:sp>
    </p:spTree>
    <p:extLst>
      <p:ext uri="{BB962C8B-B14F-4D97-AF65-F5344CB8AC3E}">
        <p14:creationId xmlns:p14="http://schemas.microsoft.com/office/powerpoint/2010/main" val="42618996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89EDAB-9E59-D7A9-F1D5-2DEB6732AE76}"/>
              </a:ext>
            </a:extLst>
          </p:cNvPr>
          <p:cNvSpPr>
            <a:spLocks noGrp="1"/>
          </p:cNvSpPr>
          <p:nvPr>
            <p:ph type="title"/>
          </p:nvPr>
        </p:nvSpPr>
        <p:spPr>
          <a:xfrm>
            <a:off x="489050" y="199146"/>
            <a:ext cx="9308651" cy="890587"/>
          </a:xfrm>
        </p:spPr>
        <p:txBody>
          <a:bodyPr>
            <a:normAutofit/>
          </a:bodyPr>
          <a:lstStyle/>
          <a:p>
            <a:r>
              <a:rPr lang="en-US" sz="4000">
                <a:latin typeface="Arial"/>
                <a:cs typeface="Arial"/>
              </a:rPr>
              <a:t>Salesforce Accounts</a:t>
            </a:r>
            <a:endParaRPr lang="en-US" sz="4000"/>
          </a:p>
        </p:txBody>
      </p:sp>
      <p:pic>
        <p:nvPicPr>
          <p:cNvPr id="5" name="Content Placeholder 4">
            <a:extLst>
              <a:ext uri="{FF2B5EF4-FFF2-40B4-BE49-F238E27FC236}">
                <a16:creationId xmlns:a16="http://schemas.microsoft.com/office/drawing/2014/main" id="{2EE542F0-7255-EBA8-9EA1-9AB9F4F4A422}"/>
              </a:ext>
            </a:extLst>
          </p:cNvPr>
          <p:cNvPicPr>
            <a:picLocks noGrp="1" noChangeAspect="1"/>
          </p:cNvPicPr>
          <p:nvPr>
            <p:ph idx="1"/>
          </p:nvPr>
        </p:nvPicPr>
        <p:blipFill rotWithShape="1">
          <a:blip r:embed="rId4"/>
          <a:srcRect r="16222" b="41406"/>
          <a:stretch/>
        </p:blipFill>
        <p:spPr>
          <a:xfrm>
            <a:off x="569582" y="2632145"/>
            <a:ext cx="11108495" cy="3833651"/>
          </a:xfrm>
          <a:prstGeom prst="rect">
            <a:avLst/>
          </a:prstGeom>
        </p:spPr>
      </p:pic>
      <p:sp>
        <p:nvSpPr>
          <p:cNvPr id="6" name="TextBox 5">
            <a:extLst>
              <a:ext uri="{FF2B5EF4-FFF2-40B4-BE49-F238E27FC236}">
                <a16:creationId xmlns:a16="http://schemas.microsoft.com/office/drawing/2014/main" id="{24F66D7C-EFFB-882E-EA53-94F385783DB2}"/>
              </a:ext>
            </a:extLst>
          </p:cNvPr>
          <p:cNvSpPr txBox="1"/>
          <p:nvPr/>
        </p:nvSpPr>
        <p:spPr>
          <a:xfrm>
            <a:off x="479425" y="1238712"/>
            <a:ext cx="11035986" cy="1200329"/>
          </a:xfrm>
          <a:prstGeom prst="rect">
            <a:avLst/>
          </a:prstGeom>
          <a:noFill/>
        </p:spPr>
        <p:txBody>
          <a:bodyPr wrap="square" lIns="91440" tIns="45720" rIns="91440" bIns="45720" rtlCol="0" anchor="t">
            <a:spAutoFit/>
          </a:bodyPr>
          <a:lstStyle/>
          <a:p>
            <a:pPr marL="285750" indent="-285750">
              <a:buFont typeface="Wingdings" panose="05000000000000000000" pitchFamily="2" charset="2"/>
              <a:buChar char="§"/>
            </a:pPr>
            <a:r>
              <a:rPr lang="en-US"/>
              <a:t>To get started: </a:t>
            </a:r>
          </a:p>
          <a:p>
            <a:pPr marL="1257300" lvl="2" indent="-342900">
              <a:buFont typeface="+mj-lt"/>
              <a:buAutoNum type="arabicPeriod"/>
            </a:pPr>
            <a:r>
              <a:rPr lang="en-US"/>
              <a:t>Go to your Salesforce account and log in entering your credentials.  </a:t>
            </a:r>
          </a:p>
          <a:p>
            <a:pPr marL="1257300" lvl="2" indent="-342900">
              <a:buFont typeface="+mj-lt"/>
              <a:buAutoNum type="arabicPeriod"/>
            </a:pPr>
            <a:r>
              <a:rPr lang="en-US"/>
              <a:t>In your home page, click on ‘Accounts’ tab. </a:t>
            </a:r>
          </a:p>
          <a:p>
            <a:endParaRPr lang="en-US"/>
          </a:p>
        </p:txBody>
      </p:sp>
      <p:sp>
        <p:nvSpPr>
          <p:cNvPr id="7" name="Rectangle 6">
            <a:extLst>
              <a:ext uri="{FF2B5EF4-FFF2-40B4-BE49-F238E27FC236}">
                <a16:creationId xmlns:a16="http://schemas.microsoft.com/office/drawing/2014/main" id="{28236FE7-9F4F-F74F-5FAD-1E313B90C180}"/>
              </a:ext>
            </a:extLst>
          </p:cNvPr>
          <p:cNvSpPr/>
          <p:nvPr/>
        </p:nvSpPr>
        <p:spPr>
          <a:xfrm>
            <a:off x="2916545" y="3004736"/>
            <a:ext cx="589014" cy="278031"/>
          </a:xfrm>
          <a:prstGeom prst="rect">
            <a:avLst/>
          </a:prstGeom>
          <a:noFill/>
          <a:ln w="28575"/>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 name="TextBox 2">
            <a:extLst>
              <a:ext uri="{FF2B5EF4-FFF2-40B4-BE49-F238E27FC236}">
                <a16:creationId xmlns:a16="http://schemas.microsoft.com/office/drawing/2014/main" id="{4A961710-5716-AF69-88D2-C1C88E6C5192}"/>
              </a:ext>
            </a:extLst>
          </p:cNvPr>
          <p:cNvSpPr txBox="1"/>
          <p:nvPr/>
        </p:nvSpPr>
        <p:spPr>
          <a:xfrm>
            <a:off x="11148124" y="0"/>
            <a:ext cx="1043876" cy="369332"/>
          </a:xfrm>
          <a:prstGeom prst="rect">
            <a:avLst/>
          </a:prstGeom>
          <a:solidFill>
            <a:srgbClr val="FFFF00"/>
          </a:solidFill>
        </p:spPr>
        <p:txBody>
          <a:bodyPr wrap="none" rtlCol="0">
            <a:spAutoFit/>
          </a:bodyPr>
          <a:lstStyle/>
          <a:p>
            <a:r>
              <a:rPr lang="en-US"/>
              <a:t>AE only </a:t>
            </a:r>
          </a:p>
        </p:txBody>
      </p:sp>
      <p:sp>
        <p:nvSpPr>
          <p:cNvPr id="4" name="Rectangle 3">
            <a:extLst>
              <a:ext uri="{FF2B5EF4-FFF2-40B4-BE49-F238E27FC236}">
                <a16:creationId xmlns:a16="http://schemas.microsoft.com/office/drawing/2014/main" id="{F6AFF587-044B-3FDE-5A6F-9F2CA75C13AA}"/>
              </a:ext>
            </a:extLst>
          </p:cNvPr>
          <p:cNvSpPr/>
          <p:nvPr/>
        </p:nvSpPr>
        <p:spPr>
          <a:xfrm>
            <a:off x="662849" y="3458377"/>
            <a:ext cx="8607843" cy="8409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Down 7">
            <a:extLst>
              <a:ext uri="{FF2B5EF4-FFF2-40B4-BE49-F238E27FC236}">
                <a16:creationId xmlns:a16="http://schemas.microsoft.com/office/drawing/2014/main" id="{85CB3D9F-6CD2-F6BF-3925-73B0CB93E8B5}"/>
              </a:ext>
            </a:extLst>
          </p:cNvPr>
          <p:cNvSpPr/>
          <p:nvPr/>
        </p:nvSpPr>
        <p:spPr>
          <a:xfrm rot="13304627">
            <a:off x="2584726" y="3254565"/>
            <a:ext cx="371475" cy="666750"/>
          </a:xfrm>
          <a:prstGeom prst="down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3947633"/>
      </p:ext>
    </p:extLst>
  </p:cSld>
  <p:clrMapOvr>
    <a:masterClrMapping/>
  </p:clrMapOvr>
  <p:extLst>
    <p:ext uri="{6950BFC3-D8DA-4A85-94F7-54DA5524770B}">
      <p188:commentRel xmlns:p188="http://schemas.microsoft.com/office/powerpoint/2018/8/main" r:id="rId3"/>
    </p:ext>
  </p:extLs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Qk0nA3tLK_Gn.T38pNuG9A"/>
</p:tagLst>
</file>

<file path=ppt/theme/theme1.xml><?xml version="1.0" encoding="utf-8"?>
<a:theme xmlns:a="http://schemas.openxmlformats.org/drawingml/2006/main" name="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6" id="{A5F7FB68-175F-48E2-AF4D-7727FEA7352A}" vid="{0B7AE9B2-C561-4F66-9264-4326B6B3894A}"/>
    </a:ext>
  </a:extLst>
</a:theme>
</file>

<file path=ppt/theme/theme2.xml><?xml version="1.0" encoding="utf-8"?>
<a:theme xmlns:a="http://schemas.openxmlformats.org/drawingml/2006/main" name="1_Cummins 2018">
  <a:themeElements>
    <a:clrScheme name="Launch">
      <a:dk1>
        <a:srgbClr val="000000"/>
      </a:dk1>
      <a:lt1>
        <a:srgbClr val="FFFFFF"/>
      </a:lt1>
      <a:dk2>
        <a:srgbClr val="414141"/>
      </a:dk2>
      <a:lt2>
        <a:srgbClr val="E7E6E6"/>
      </a:lt2>
      <a:accent1>
        <a:srgbClr val="424242"/>
      </a:accent1>
      <a:accent2>
        <a:srgbClr val="DA281C"/>
      </a:accent2>
      <a:accent3>
        <a:srgbClr val="00578A"/>
      </a:accent3>
      <a:accent4>
        <a:srgbClr val="738B1F"/>
      </a:accent4>
      <a:accent5>
        <a:srgbClr val="B4B4B3"/>
      </a:accent5>
      <a:accent6>
        <a:srgbClr val="000000"/>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CBS &amp; Corporate 1" id="{7940DA30-8317-4AE8-9037-244288DED107}" vid="{39E5CBCE-E6B4-4DEB-A761-36C2CD08D52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40</Slides>
  <Notes>20</Notes>
  <HiddenSlides>0</HiddenSlides>
  <ScaleCrop>false</ScaleCrop>
  <HeadingPairs>
    <vt:vector size="4" baseType="variant">
      <vt:variant>
        <vt:lpstr>Theme</vt:lpstr>
      </vt:variant>
      <vt:variant>
        <vt:i4>2</vt:i4>
      </vt:variant>
      <vt:variant>
        <vt:lpstr>Slide Titles</vt:lpstr>
      </vt:variant>
      <vt:variant>
        <vt:i4>40</vt:i4>
      </vt:variant>
    </vt:vector>
  </HeadingPairs>
  <TitlesOfParts>
    <vt:vector size="42" baseType="lpstr">
      <vt:lpstr>Cummins 2018</vt:lpstr>
      <vt:lpstr>1_Cummins 2018</vt:lpstr>
      <vt:lpstr>Consumer Lead Management  Training</vt:lpstr>
      <vt:lpstr>Agenda</vt:lpstr>
      <vt:lpstr>What is changing, and why?</vt:lpstr>
      <vt:lpstr>Program Overview </vt:lpstr>
      <vt:lpstr>Lead Management Tool Training</vt:lpstr>
      <vt:lpstr>Where do leads come from?</vt:lpstr>
      <vt:lpstr>Lead Submission Form </vt:lpstr>
      <vt:lpstr>Account Executives</vt:lpstr>
      <vt:lpstr>Salesforce Accounts</vt:lpstr>
      <vt:lpstr>The “Accounts” Tab</vt:lpstr>
      <vt:lpstr>High Level Flow – Steps to Create New Partner Account &amp; User(s)   more details on next slides</vt:lpstr>
      <vt:lpstr>PowerPoint Presentation</vt:lpstr>
      <vt:lpstr>PowerPoint Presentation</vt:lpstr>
      <vt:lpstr> </vt:lpstr>
      <vt:lpstr>PowerPoint Presentation</vt:lpstr>
      <vt:lpstr>PowerPoint Presentation</vt:lpstr>
      <vt:lpstr>Dealer Lead Assignment </vt:lpstr>
      <vt:lpstr>Reassignment of a Lead</vt:lpstr>
      <vt:lpstr>Using Lists to Search for Leads Needing Actioned</vt:lpstr>
      <vt:lpstr>Visibility of Leads</vt:lpstr>
      <vt:lpstr>Confirming / Changing AE Assignment</vt:lpstr>
      <vt:lpstr>Confirming / Changing AE Assignment</vt:lpstr>
      <vt:lpstr>Log in to experience as User</vt:lpstr>
      <vt:lpstr>Disabling a Partner ACCOUNT</vt:lpstr>
      <vt:lpstr>Disabling a Partner USER</vt:lpstr>
      <vt:lpstr>Dealer’s Login</vt:lpstr>
      <vt:lpstr>As a Dealer, how do I log in to Channel 1?</vt:lpstr>
      <vt:lpstr>Finding &amp; Managing my Leads</vt:lpstr>
      <vt:lpstr>Salesforce Home Page</vt:lpstr>
      <vt:lpstr>Dealer Lead Assignment </vt:lpstr>
      <vt:lpstr>Reviewing Lead Information </vt:lpstr>
      <vt:lpstr>Lead and Dealer Compatibility</vt:lpstr>
      <vt:lpstr>Lead Stages</vt:lpstr>
      <vt:lpstr>Lead not Accepted</vt:lpstr>
      <vt:lpstr>Lead Status</vt:lpstr>
      <vt:lpstr>Reasons for Rejection</vt:lpstr>
      <vt:lpstr>Leads Dashboard</vt:lpstr>
      <vt:lpstr>Leads Dashboard Detail</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Lead Management</dc:title>
  <dc:creator>Asia L Jernigan</dc:creator>
  <cp:revision>1</cp:revision>
  <cp:lastPrinted>2018-09-13T13:50:35Z</cp:lastPrinted>
  <dcterms:modified xsi:type="dcterms:W3CDTF">2023-05-31T13:10:36Z</dcterms:modified>
</cp:coreProperties>
</file>